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0" r:id="rId1"/>
    <p:sldMasterId id="2147483762" r:id="rId2"/>
  </p:sldMasterIdLst>
  <p:notesMasterIdLst>
    <p:notesMasterId r:id="rId8"/>
  </p:notesMasterIdLst>
  <p:handoutMasterIdLst>
    <p:handoutMasterId r:id="rId9"/>
  </p:handoutMasterIdLst>
  <p:sldIdLst>
    <p:sldId id="344" r:id="rId3"/>
    <p:sldId id="452" r:id="rId4"/>
    <p:sldId id="443" r:id="rId5"/>
    <p:sldId id="453" r:id="rId6"/>
    <p:sldId id="454" r:id="rId7"/>
  </p:sldIdLst>
  <p:sldSz cx="9144000" cy="6858000" type="screen4x3"/>
  <p:notesSz cx="9928225" cy="679767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076" userDrawn="1">
          <p15:clr>
            <a:srgbClr val="A4A3A4"/>
          </p15:clr>
        </p15:guide>
        <p15:guide id="2" pos="3340" userDrawn="1">
          <p15:clr>
            <a:srgbClr val="A4A3A4"/>
          </p15:clr>
        </p15:guide>
        <p15:guide id="3" orient="horz" pos="2141" userDrawn="1">
          <p15:clr>
            <a:srgbClr val="A4A3A4"/>
          </p15:clr>
        </p15:guide>
        <p15:guide id="4" pos="312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FFFFFF"/>
    <a:srgbClr val="99CCFF"/>
    <a:srgbClr val="CC0000"/>
    <a:srgbClr val="FFFFCC"/>
    <a:srgbClr val="A50021"/>
    <a:srgbClr val="800000"/>
    <a:srgbClr val="CC6600"/>
    <a:srgbClr val="FF9966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350" autoAdjust="0"/>
    <p:restoredTop sz="85990" autoAdjust="0"/>
  </p:normalViewPr>
  <p:slideViewPr>
    <p:cSldViewPr>
      <p:cViewPr varScale="1">
        <p:scale>
          <a:sx n="54" d="100"/>
          <a:sy n="54" d="100"/>
        </p:scale>
        <p:origin x="412" y="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-2268" y="-102"/>
      </p:cViewPr>
      <p:guideLst>
        <p:guide orient="horz" pos="2076"/>
        <p:guide pos="3340"/>
        <p:guide orient="horz" pos="2141"/>
        <p:guide pos="312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" y="0"/>
            <a:ext cx="4315424" cy="3184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62" tIns="46081" rIns="92162" bIns="46081" numCol="1" anchor="t" anchorCtr="0" compatLnSpc="1">
            <a:prstTxWarp prst="textNoShape">
              <a:avLst/>
            </a:prstTxWarp>
          </a:bodyPr>
          <a:lstStyle>
            <a:lvl1pPr defTabSz="922338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76871" y="0"/>
            <a:ext cx="4201019" cy="3184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62" tIns="46081" rIns="92162" bIns="46081" numCol="1" anchor="t" anchorCtr="0" compatLnSpc="1">
            <a:prstTxWarp prst="textNoShape">
              <a:avLst/>
            </a:prstTxWarp>
          </a:bodyPr>
          <a:lstStyle>
            <a:lvl1pPr algn="r" defTabSz="922338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13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" y="6446692"/>
            <a:ext cx="4315424" cy="3700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62" tIns="46081" rIns="92162" bIns="46081" numCol="1" anchor="b" anchorCtr="0" compatLnSpc="1">
            <a:prstTxWarp prst="textNoShape">
              <a:avLst/>
            </a:prstTxWarp>
          </a:bodyPr>
          <a:lstStyle>
            <a:lvl1pPr defTabSz="922338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13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76871" y="6446692"/>
            <a:ext cx="4201019" cy="3700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62" tIns="46081" rIns="92162" bIns="46081" numCol="1" anchor="b" anchorCtr="0" compatLnSpc="1">
            <a:prstTxWarp prst="textNoShape">
              <a:avLst/>
            </a:prstTxWarp>
          </a:bodyPr>
          <a:lstStyle>
            <a:lvl1pPr algn="r" defTabSz="922338">
              <a:defRPr sz="1200"/>
            </a:lvl1pPr>
          </a:lstStyle>
          <a:p>
            <a:pPr>
              <a:defRPr/>
            </a:pPr>
            <a:fld id="{DD583F9D-A171-433E-99D8-5925E4D7235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88586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2"/>
            <a:ext cx="4301696" cy="3397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98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24242" y="2"/>
            <a:ext cx="4301696" cy="3397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63900" y="509588"/>
            <a:ext cx="3400425" cy="25495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98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3053" y="3228391"/>
            <a:ext cx="7942123" cy="3059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1198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" y="6456782"/>
            <a:ext cx="4301696" cy="3397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98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24242" y="6456782"/>
            <a:ext cx="4301696" cy="3397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charset="0"/>
              </a:defRPr>
            </a:lvl1pPr>
          </a:lstStyle>
          <a:p>
            <a:pPr>
              <a:defRPr/>
            </a:pPr>
            <a:fld id="{C0D58B18-EEB3-4793-9D15-C9D22E7C819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07744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3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  <p:sp>
        <p:nvSpPr>
          <p:cNvPr id="20484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336D59C-7AA4-459F-984D-C8848C0C0B1A}" type="slidenum">
              <a:rPr lang="ru-RU" smtClean="0"/>
              <a:pPr/>
              <a:t>1</a:t>
            </a:fld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14249741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3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  <p:sp>
        <p:nvSpPr>
          <p:cNvPr id="20484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336D59C-7AA4-459F-984D-C8848C0C0B1A}" type="slidenum">
              <a:rPr lang="ru-RU" smtClean="0"/>
              <a:pPr/>
              <a:t>2</a:t>
            </a:fld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34039255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D58B18-EEB3-4793-9D15-C9D22E7C819E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75711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D58B18-EEB3-4793-9D15-C9D22E7C819E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50053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D58B18-EEB3-4793-9D15-C9D22E7C819E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14140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B1A865-4956-4C90-AF1E-3392F9B29999}" type="datetimeFigureOut">
              <a:rPr lang="ru-RU"/>
              <a:pPr>
                <a:defRPr/>
              </a:pPr>
              <a:t>09.04.2016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823BD2-BFF0-4691-99E8-68FFC32DD51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F550BF-B759-4354-A93E-D3463704C2B2}" type="datetimeFigureOut">
              <a:rPr lang="ru-RU"/>
              <a:pPr>
                <a:defRPr/>
              </a:pPr>
              <a:t>09.04.2016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03DE78-6289-40C3-A3EA-5F9F830CAFC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B1FCBA-4DE6-469A-85D6-C7DFFED89FDC}" type="datetimeFigureOut">
              <a:rPr lang="ru-RU"/>
              <a:pPr>
                <a:defRPr/>
              </a:pPr>
              <a:t>09.04.2016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D20530-A582-44A9-8C9E-21C7212F700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6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Прямоугольник 7"/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6" name="Овал 8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7" name="Овал 9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C123299-9F17-4FF2-8A08-5F88EB7FEC7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0BABEB-CBEB-49BC-A985-FDD5B2A7405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5F501C-7A45-4149-8B67-9F5B5F29F58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6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>
            <a:extLst/>
          </a:lstStyle>
          <a:p>
            <a:pPr indent="-283464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US" sz="3200">
              <a:latin typeface="+mn-lt"/>
            </a:endParaRPr>
          </a:p>
        </p:txBody>
      </p:sp>
      <p:sp>
        <p:nvSpPr>
          <p:cNvPr id="6" name="Блок-схема: процесс 7"/>
          <p:cNvSpPr/>
          <p:nvPr/>
        </p:nvSpPr>
        <p:spPr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7" name="Блок-схема: процесс 8"/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285EAB5-A087-4335-AE84-ACD074FF169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82A73A-719E-4D9A-921A-321AB5956F44}" type="datetimeFigureOut">
              <a:rPr lang="ru-RU"/>
              <a:pPr>
                <a:defRPr/>
              </a:pPr>
              <a:t>09.04.2016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52ED53-EA5B-442A-93E3-00AA093556D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875077-D90E-4907-AA96-28DCBF0FBE6C}" type="datetimeFigureOut">
              <a:rPr lang="ru-RU"/>
              <a:pPr>
                <a:defRPr/>
              </a:pPr>
              <a:t>09.04.2016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EEDD81-0362-4519-B257-659DE0E2BA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711220-B36D-403D-AE6C-9A136ABA5E2A}" type="datetimeFigureOut">
              <a:rPr lang="ru-RU"/>
              <a:pPr>
                <a:defRPr/>
              </a:pPr>
              <a:t>09.04.2016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D7832E-D08E-4422-A184-A21A0BC84C6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3E797F-0B4B-4B06-A125-CE99AD02E47B}" type="datetimeFigureOut">
              <a:rPr lang="ru-RU"/>
              <a:pPr>
                <a:defRPr/>
              </a:pPr>
              <a:t>09.04.2016</a:t>
            </a:fld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F86D94-F16E-4D4D-86F2-C463F7BE7E4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11829F-54FF-4122-9CC1-5BAC48E5BAC0}" type="datetimeFigureOut">
              <a:rPr lang="ru-RU"/>
              <a:pPr>
                <a:defRPr/>
              </a:pPr>
              <a:t>09.04.2016</a:t>
            </a:fld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DE2895-EB74-4D1A-8EAA-DCA614C4E17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88EB93-5004-4D2D-B7D4-D2B6E227A8F2}" type="datetimeFigureOut">
              <a:rPr lang="ru-RU"/>
              <a:pPr>
                <a:defRPr/>
              </a:pPr>
              <a:t>09.04.2016</a:t>
            </a:fld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344BB4-4C91-400E-86EA-C446DD4FDED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1F6EDF-48C6-4162-9F3F-4D28101A69FC}" type="datetimeFigureOut">
              <a:rPr lang="ru-RU"/>
              <a:pPr>
                <a:defRPr/>
              </a:pPr>
              <a:t>09.04.2016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1E6A72-CAD6-4EA3-93B8-766300CF2BB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1B1FF2-728F-4F63-AF5F-D1E453A3AF13}" type="datetimeFigureOut">
              <a:rPr lang="ru-RU"/>
              <a:pPr>
                <a:defRPr/>
              </a:pPr>
              <a:t>09.04.2016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DE92B9-9FF0-4EE7-8652-F509EEC7F38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8397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latin typeface="+mn-lt"/>
              </a:defRPr>
            </a:lvl1pPr>
          </a:lstStyle>
          <a:p>
            <a:pPr>
              <a:defRPr/>
            </a:pPr>
            <a:fld id="{E37FED90-1F62-4714-A190-A733D0DA68D5}" type="datetimeFigureOut">
              <a:rPr lang="ru-RU"/>
              <a:pPr>
                <a:defRPr/>
              </a:pPr>
              <a:t>09.04.2016</a:t>
            </a:fld>
            <a:endParaRPr lang="ru-RU"/>
          </a:p>
        </p:txBody>
      </p:sp>
      <p:sp>
        <p:nvSpPr>
          <p:cNvPr id="8397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397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latin typeface="+mn-lt"/>
              </a:defRPr>
            </a:lvl1pPr>
          </a:lstStyle>
          <a:p>
            <a:pPr>
              <a:defRPr/>
            </a:pPr>
            <a:fld id="{64369628-8DAC-42C5-8500-C6E90731857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49" r:id="rId1"/>
    <p:sldLayoutId id="2147484250" r:id="rId2"/>
    <p:sldLayoutId id="2147484251" r:id="rId3"/>
    <p:sldLayoutId id="2147484252" r:id="rId4"/>
    <p:sldLayoutId id="2147484253" r:id="rId5"/>
    <p:sldLayoutId id="2147484254" r:id="rId6"/>
    <p:sldLayoutId id="2147484255" r:id="rId7"/>
    <p:sldLayoutId id="2147484256" r:id="rId8"/>
    <p:sldLayoutId id="2147484257" r:id="rId9"/>
    <p:sldLayoutId id="2147484258" r:id="rId10"/>
    <p:sldLayoutId id="21474842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051" name="Текст 8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7" name="Дата 4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>
              <a:defRPr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8" name="Нижний колонтитул 5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>
              <a:defRPr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9" name="Номер слайда 6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>
              <a:defRPr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fld id="{E016F8E1-7B95-4170-B6E1-C747B9949B0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62" r:id="rId1"/>
    <p:sldLayoutId id="2147484260" r:id="rId2"/>
    <p:sldLayoutId id="2147484261" r:id="rId3"/>
    <p:sldLayoutId id="2147484263" r:id="rId4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Arial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9pPr>
      <a:extLst/>
    </p:titleStyle>
    <p:bodyStyle>
      <a:lvl1pPr marL="365125" indent="-282575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200" kern="1200">
          <a:solidFill>
            <a:schemeClr val="tx1"/>
          </a:solidFill>
          <a:latin typeface="Arial" charset="0"/>
          <a:ea typeface="+mn-ea"/>
          <a:cs typeface="+mn-cs"/>
        </a:defRPr>
      </a:lvl1pPr>
      <a:lvl2pPr marL="639763" indent="-236538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800"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885825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1096963" indent="-173038" algn="l" rtl="0" eaLnBrk="0" fontAlgn="base" hangingPunct="0">
        <a:spcBef>
          <a:spcPct val="20000"/>
        </a:spcBef>
        <a:spcAft>
          <a:spcPct val="0"/>
        </a:spcAft>
        <a:buClr>
          <a:srgbClr val="C32D2E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4pPr>
      <a:lvl5pPr marL="1296988" indent="-182563" algn="l" rtl="0" eaLnBrk="0" fontAlgn="base" hangingPunct="0">
        <a:spcBef>
          <a:spcPct val="20000"/>
        </a:spcBef>
        <a:spcAft>
          <a:spcPct val="0"/>
        </a:spcAft>
        <a:buClr>
          <a:srgbClr val="84AA33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31514"/>
            <a:ext cx="9144000" cy="6858000"/>
          </a:xfrm>
          <a:ln/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eaLnBrk="1" hangingPunct="1">
              <a:defRPr/>
            </a:pPr>
            <a:endParaRPr lang="ru-RU" b="1" dirty="0" smtClean="0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eaLnBrk="1" hangingPunct="1">
              <a:lnSpc>
                <a:spcPct val="150000"/>
              </a:lnSpc>
              <a:spcBef>
                <a:spcPts val="0"/>
              </a:spcBef>
              <a:defRPr/>
            </a:pPr>
            <a:endParaRPr lang="ru-RU" sz="2800" b="1" dirty="0" smtClean="0">
              <a:solidFill>
                <a:schemeClr val="accent5">
                  <a:lumMod val="2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</a:endParaRPr>
          </a:p>
          <a:p>
            <a:pPr eaLnBrk="1" hangingPunct="1">
              <a:lnSpc>
                <a:spcPts val="4060"/>
              </a:lnSpc>
              <a:spcBef>
                <a:spcPts val="0"/>
              </a:spcBef>
              <a:defRPr/>
            </a:pPr>
            <a:r>
              <a:rPr lang="ru-RU" sz="2800" b="1" dirty="0" smtClean="0">
                <a:solidFill>
                  <a:schemeClr val="accent5">
                    <a:lumMod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«О разработке проектов образовательных</a:t>
            </a:r>
          </a:p>
          <a:p>
            <a:pPr eaLnBrk="1" hangingPunct="1">
              <a:lnSpc>
                <a:spcPts val="4060"/>
              </a:lnSpc>
              <a:spcBef>
                <a:spcPts val="0"/>
              </a:spcBef>
              <a:defRPr/>
            </a:pPr>
            <a:r>
              <a:rPr lang="ru-RU" sz="2800" b="1" dirty="0">
                <a:solidFill>
                  <a:schemeClr val="accent5">
                    <a:lumMod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и</a:t>
            </a:r>
            <a:r>
              <a:rPr lang="ru-RU" sz="2800" b="1" dirty="0" smtClean="0">
                <a:solidFill>
                  <a:schemeClr val="accent5">
                    <a:lumMod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 профессиональных стандартов для подготовки специалистов в областях экономики и права в сфере транспорта»</a:t>
            </a:r>
          </a:p>
          <a:p>
            <a:pPr eaLnBrk="1" hangingPunct="1">
              <a:lnSpc>
                <a:spcPts val="4060"/>
              </a:lnSpc>
              <a:spcBef>
                <a:spcPts val="0"/>
              </a:spcBef>
              <a:defRPr/>
            </a:pPr>
            <a:endParaRPr lang="ru-RU" sz="2400" b="1" dirty="0" smtClean="0">
              <a:solidFill>
                <a:schemeClr val="accent5">
                  <a:lumMod val="2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</a:endParaRPr>
          </a:p>
          <a:p>
            <a:pPr eaLnBrk="1" hangingPunct="1">
              <a:lnSpc>
                <a:spcPts val="3240"/>
              </a:lnSpc>
              <a:defRPr/>
            </a:pPr>
            <a:r>
              <a:rPr lang="ru-RU" sz="2400" b="1" dirty="0" smtClean="0">
                <a:solidFill>
                  <a:schemeClr val="accent5">
                    <a:lumMod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 </a:t>
            </a:r>
            <a:r>
              <a:rPr lang="ru-RU" sz="2200" b="1" dirty="0" smtClean="0">
                <a:solidFill>
                  <a:schemeClr val="accent5">
                    <a:lumMod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Президент Ассоциации вузов транспорта,</a:t>
            </a:r>
          </a:p>
          <a:p>
            <a:pPr eaLnBrk="1" hangingPunct="1">
              <a:lnSpc>
                <a:spcPts val="3240"/>
              </a:lnSpc>
              <a:defRPr/>
            </a:pPr>
            <a:r>
              <a:rPr lang="ru-RU" sz="2200" b="1" dirty="0">
                <a:solidFill>
                  <a:schemeClr val="accent5">
                    <a:lumMod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р</a:t>
            </a:r>
            <a:r>
              <a:rPr lang="ru-RU" sz="2200" b="1" dirty="0" smtClean="0">
                <a:solidFill>
                  <a:schemeClr val="accent5">
                    <a:lumMod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ектор МИИТ, д.т.н., профессор </a:t>
            </a:r>
          </a:p>
          <a:p>
            <a:pPr algn="r" eaLnBrk="1" hangingPunct="1">
              <a:lnSpc>
                <a:spcPts val="3240"/>
              </a:lnSpc>
              <a:defRPr/>
            </a:pPr>
            <a:r>
              <a:rPr lang="ru-RU" sz="2200" b="1" dirty="0" smtClean="0">
                <a:solidFill>
                  <a:schemeClr val="accent5">
                    <a:lumMod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ЛЁВИН БОРИС АЛЕКСЕЕВИЧ</a:t>
            </a:r>
          </a:p>
          <a:p>
            <a:pPr algn="r" eaLnBrk="1" hangingPunct="1">
              <a:lnSpc>
                <a:spcPts val="3240"/>
              </a:lnSpc>
              <a:defRPr/>
            </a:pPr>
            <a:endParaRPr lang="ru-RU" sz="2200" b="1" dirty="0" smtClean="0">
              <a:solidFill>
                <a:schemeClr val="accent5">
                  <a:lumMod val="2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</a:endParaRPr>
          </a:p>
          <a:p>
            <a:pPr eaLnBrk="1" hangingPunct="1">
              <a:defRPr/>
            </a:pPr>
            <a:r>
              <a:rPr lang="ru-RU" sz="2000" b="1" dirty="0" smtClean="0">
                <a:solidFill>
                  <a:schemeClr val="accent5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12 апреля 2016 года, г. Москва                                                                             </a:t>
            </a:r>
            <a:endParaRPr lang="ru-RU" sz="2000" b="1" dirty="0">
              <a:solidFill>
                <a:schemeClr val="accent5">
                  <a:lumMod val="2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r" eaLnBrk="1" hangingPunct="1">
              <a:defRPr/>
            </a:pPr>
            <a:r>
              <a:rPr lang="ru-RU" sz="2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 </a:t>
            </a:r>
          </a:p>
          <a:p>
            <a:pPr algn="r" eaLnBrk="1" hangingPunct="1">
              <a:defRPr/>
            </a:pPr>
            <a:r>
              <a:rPr lang="ru-RU" sz="2600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31514"/>
            <a:ext cx="9144000" cy="6858000"/>
          </a:xfrm>
          <a:ln/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eaLnBrk="1" hangingPunct="1">
              <a:defRPr/>
            </a:pPr>
            <a:endParaRPr lang="ru-RU" b="1" dirty="0" smtClean="0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eaLnBrk="1" hangingPunct="1">
              <a:lnSpc>
                <a:spcPct val="150000"/>
              </a:lnSpc>
              <a:spcBef>
                <a:spcPts val="0"/>
              </a:spcBef>
              <a:defRPr/>
            </a:pPr>
            <a:endParaRPr lang="ru-RU" sz="2800" b="1" dirty="0" smtClean="0">
              <a:solidFill>
                <a:schemeClr val="accent5">
                  <a:lumMod val="2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</a:endParaRPr>
          </a:p>
          <a:p>
            <a:pPr algn="r" eaLnBrk="1" hangingPunct="1">
              <a:defRPr/>
            </a:pPr>
            <a:r>
              <a:rPr lang="ru-RU" sz="2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 </a:t>
            </a:r>
          </a:p>
          <a:p>
            <a:pPr algn="r" eaLnBrk="1" hangingPunct="1">
              <a:defRPr/>
            </a:pPr>
            <a:r>
              <a:rPr lang="ru-RU" sz="2600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 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3276520"/>
              </p:ext>
            </p:extLst>
          </p:nvPr>
        </p:nvGraphicFramePr>
        <p:xfrm>
          <a:off x="35496" y="332656"/>
          <a:ext cx="9000996" cy="6435980"/>
        </p:xfrm>
        <a:graphic>
          <a:graphicData uri="http://schemas.openxmlformats.org/drawingml/2006/table">
            <a:tbl>
              <a:tblPr/>
              <a:tblGrid>
                <a:gridCol w="2407901"/>
                <a:gridCol w="728230"/>
                <a:gridCol w="741238"/>
                <a:gridCol w="832265"/>
                <a:gridCol w="832265"/>
                <a:gridCol w="806257"/>
                <a:gridCol w="780249"/>
                <a:gridCol w="624197"/>
                <a:gridCol w="624197"/>
                <a:gridCol w="624197"/>
              </a:tblGrid>
              <a:tr h="600087">
                <a:tc gridSpan="10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016" marR="6016" marT="60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2503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chemeClr val="accent5">
                              <a:lumMod val="2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Название специальности</a:t>
                      </a:r>
                      <a:br>
                        <a:rPr lang="ru-RU" sz="1600" b="1" i="0" u="none" strike="noStrike" dirty="0">
                          <a:solidFill>
                            <a:schemeClr val="accent5">
                              <a:lumMod val="2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</a:br>
                      <a:r>
                        <a:rPr lang="ru-RU" sz="1600" b="1" i="0" u="none" strike="noStrike" dirty="0">
                          <a:solidFill>
                            <a:schemeClr val="accent5">
                              <a:lumMod val="2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(направления подготовки)</a:t>
                      </a:r>
                    </a:p>
                  </a:txBody>
                  <a:tcPr marL="6016" marR="6016" marT="60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chemeClr val="accent5">
                              <a:lumMod val="2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Количество выпускников</a:t>
                      </a:r>
                    </a:p>
                  </a:txBody>
                  <a:tcPr marL="6016" marR="6016" marT="60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chemeClr val="accent5">
                              <a:lumMod val="2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Направлено на  предприятия транспорта </a:t>
                      </a:r>
                      <a:endParaRPr lang="ru-RU" sz="1600" b="1" i="0" u="none" strike="noStrike" dirty="0">
                        <a:solidFill>
                          <a:schemeClr val="accent5">
                            <a:lumMod val="25000"/>
                          </a:schemeClr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016" marR="6016" marT="60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chemeClr val="accent5">
                              <a:lumMod val="2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В процентах</a:t>
                      </a:r>
                    </a:p>
                  </a:txBody>
                  <a:tcPr marL="6016" marR="6016" marT="60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6059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chemeClr val="accent5">
                              <a:lumMod val="2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2013 год</a:t>
                      </a:r>
                    </a:p>
                  </a:txBody>
                  <a:tcPr marL="6016" marR="6016" marT="60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chemeClr val="accent5">
                              <a:lumMod val="2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2014 год</a:t>
                      </a:r>
                    </a:p>
                  </a:txBody>
                  <a:tcPr marL="6016" marR="6016" marT="60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chemeClr val="accent5">
                              <a:lumMod val="2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2015 год</a:t>
                      </a:r>
                    </a:p>
                  </a:txBody>
                  <a:tcPr marL="6016" marR="6016" marT="60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chemeClr val="accent5">
                              <a:lumMod val="2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2013 год</a:t>
                      </a:r>
                    </a:p>
                  </a:txBody>
                  <a:tcPr marL="6016" marR="6016" marT="60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chemeClr val="accent5">
                              <a:lumMod val="2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2014 год</a:t>
                      </a:r>
                    </a:p>
                  </a:txBody>
                  <a:tcPr marL="6016" marR="6016" marT="60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chemeClr val="accent5">
                              <a:lumMod val="2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2015 год</a:t>
                      </a:r>
                    </a:p>
                  </a:txBody>
                  <a:tcPr marL="6016" marR="6016" marT="60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chemeClr val="accent5">
                              <a:lumMod val="2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2013 год</a:t>
                      </a:r>
                    </a:p>
                  </a:txBody>
                  <a:tcPr marL="6016" marR="6016" marT="60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chemeClr val="accent5">
                              <a:lumMod val="2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2014 год </a:t>
                      </a:r>
                    </a:p>
                  </a:txBody>
                  <a:tcPr marL="6016" marR="6016" marT="60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chemeClr val="accent5">
                              <a:lumMod val="2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2015 год</a:t>
                      </a:r>
                    </a:p>
                  </a:txBody>
                  <a:tcPr marL="6016" marR="6016" marT="60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0771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Экономика</a:t>
                      </a:r>
                    </a:p>
                  </a:txBody>
                  <a:tcPr marL="6016" marR="6016" marT="60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chemeClr val="accent5">
                              <a:lumMod val="2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629</a:t>
                      </a:r>
                    </a:p>
                  </a:txBody>
                  <a:tcPr marL="6016" marR="6016" marT="60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chemeClr val="accent5">
                              <a:lumMod val="2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318</a:t>
                      </a:r>
                    </a:p>
                  </a:txBody>
                  <a:tcPr marL="6016" marR="6016" marT="60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chemeClr val="accent5">
                              <a:lumMod val="2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983</a:t>
                      </a:r>
                    </a:p>
                  </a:txBody>
                  <a:tcPr marL="6016" marR="6016" marT="60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chemeClr val="accent5">
                              <a:lumMod val="2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492</a:t>
                      </a:r>
                    </a:p>
                  </a:txBody>
                  <a:tcPr marL="6016" marR="6016" marT="60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chemeClr val="accent5">
                              <a:lumMod val="2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261</a:t>
                      </a:r>
                    </a:p>
                  </a:txBody>
                  <a:tcPr marL="6016" marR="6016" marT="60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chemeClr val="accent5">
                              <a:lumMod val="2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637</a:t>
                      </a:r>
                    </a:p>
                  </a:txBody>
                  <a:tcPr marL="6016" marR="6016" marT="60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1" u="none" strike="noStrike" dirty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78,2</a:t>
                      </a:r>
                    </a:p>
                  </a:txBody>
                  <a:tcPr marL="6016" marR="6016" marT="60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1" u="none" strike="noStrike" dirty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82,1</a:t>
                      </a:r>
                    </a:p>
                  </a:txBody>
                  <a:tcPr marL="6016" marR="6016" marT="60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1" u="none" strike="noStrike" dirty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64,8</a:t>
                      </a:r>
                    </a:p>
                  </a:txBody>
                  <a:tcPr marL="6016" marR="6016" marT="60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0771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chemeClr val="accent5">
                              <a:lumMod val="2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Менеджмент</a:t>
                      </a:r>
                    </a:p>
                  </a:txBody>
                  <a:tcPr marL="6016" marR="6016" marT="60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chemeClr val="accent5">
                              <a:lumMod val="2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190</a:t>
                      </a:r>
                    </a:p>
                  </a:txBody>
                  <a:tcPr marL="6016" marR="6016" marT="60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chemeClr val="accent5">
                              <a:lumMod val="2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190</a:t>
                      </a:r>
                    </a:p>
                  </a:txBody>
                  <a:tcPr marL="6016" marR="6016" marT="60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chemeClr val="accent5">
                              <a:lumMod val="2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503</a:t>
                      </a:r>
                    </a:p>
                  </a:txBody>
                  <a:tcPr marL="6016" marR="6016" marT="60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chemeClr val="accent5">
                              <a:lumMod val="2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145</a:t>
                      </a:r>
                    </a:p>
                  </a:txBody>
                  <a:tcPr marL="6016" marR="6016" marT="60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chemeClr val="accent5">
                              <a:lumMod val="2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168</a:t>
                      </a:r>
                    </a:p>
                  </a:txBody>
                  <a:tcPr marL="6016" marR="6016" marT="60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chemeClr val="accent5">
                              <a:lumMod val="2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423</a:t>
                      </a:r>
                    </a:p>
                  </a:txBody>
                  <a:tcPr marL="6016" marR="6016" marT="60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chemeClr val="accent5">
                              <a:lumMod val="2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76,3</a:t>
                      </a:r>
                    </a:p>
                  </a:txBody>
                  <a:tcPr marL="6016" marR="6016" marT="60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chemeClr val="accent5">
                              <a:lumMod val="2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88,4</a:t>
                      </a:r>
                    </a:p>
                  </a:txBody>
                  <a:tcPr marL="6016" marR="6016" marT="60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chemeClr val="accent5">
                              <a:lumMod val="2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84,1</a:t>
                      </a:r>
                    </a:p>
                  </a:txBody>
                  <a:tcPr marL="6016" marR="6016" marT="60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0771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chemeClr val="accent5">
                              <a:lumMod val="2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Сервис</a:t>
                      </a:r>
                    </a:p>
                  </a:txBody>
                  <a:tcPr marL="6016" marR="6016" marT="60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chemeClr val="accent5">
                              <a:lumMod val="2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131</a:t>
                      </a:r>
                    </a:p>
                  </a:txBody>
                  <a:tcPr marL="6016" marR="6016" marT="60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chemeClr val="accent5">
                              <a:lumMod val="2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70</a:t>
                      </a:r>
                    </a:p>
                  </a:txBody>
                  <a:tcPr marL="6016" marR="6016" marT="60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chemeClr val="accent5">
                              <a:lumMod val="2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132</a:t>
                      </a:r>
                    </a:p>
                  </a:txBody>
                  <a:tcPr marL="6016" marR="6016" marT="60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chemeClr val="accent5">
                              <a:lumMod val="2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126</a:t>
                      </a:r>
                    </a:p>
                  </a:txBody>
                  <a:tcPr marL="6016" marR="6016" marT="60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chemeClr val="accent5">
                              <a:lumMod val="2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64</a:t>
                      </a:r>
                    </a:p>
                  </a:txBody>
                  <a:tcPr marL="6016" marR="6016" marT="60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chemeClr val="accent5">
                              <a:lumMod val="2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102</a:t>
                      </a:r>
                    </a:p>
                  </a:txBody>
                  <a:tcPr marL="6016" marR="6016" marT="60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chemeClr val="accent5">
                              <a:lumMod val="2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96,2</a:t>
                      </a:r>
                    </a:p>
                  </a:txBody>
                  <a:tcPr marL="6016" marR="6016" marT="60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chemeClr val="accent5">
                              <a:lumMod val="2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91,4</a:t>
                      </a:r>
                    </a:p>
                  </a:txBody>
                  <a:tcPr marL="6016" marR="6016" marT="60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chemeClr val="accent5">
                              <a:lumMod val="2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77,3</a:t>
                      </a:r>
                    </a:p>
                  </a:txBody>
                  <a:tcPr marL="6016" marR="6016" marT="60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4897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chemeClr val="accent5">
                              <a:lumMod val="2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Управление персоналом</a:t>
                      </a:r>
                    </a:p>
                  </a:txBody>
                  <a:tcPr marL="6016" marR="6016" marT="60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chemeClr val="accent5">
                              <a:lumMod val="2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39</a:t>
                      </a:r>
                    </a:p>
                  </a:txBody>
                  <a:tcPr marL="6016" marR="6016" marT="60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chemeClr val="accent5">
                              <a:lumMod val="2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26</a:t>
                      </a:r>
                    </a:p>
                  </a:txBody>
                  <a:tcPr marL="6016" marR="6016" marT="60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chemeClr val="accent5">
                              <a:lumMod val="2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59</a:t>
                      </a:r>
                    </a:p>
                  </a:txBody>
                  <a:tcPr marL="6016" marR="6016" marT="60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chemeClr val="accent5">
                              <a:lumMod val="2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14</a:t>
                      </a:r>
                    </a:p>
                  </a:txBody>
                  <a:tcPr marL="6016" marR="6016" marT="60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chemeClr val="accent5">
                              <a:lumMod val="2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19</a:t>
                      </a:r>
                    </a:p>
                  </a:txBody>
                  <a:tcPr marL="6016" marR="6016" marT="60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chemeClr val="accent5">
                              <a:lumMod val="2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41</a:t>
                      </a:r>
                    </a:p>
                  </a:txBody>
                  <a:tcPr marL="6016" marR="6016" marT="60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chemeClr val="accent5">
                              <a:lumMod val="2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35,9</a:t>
                      </a:r>
                    </a:p>
                  </a:txBody>
                  <a:tcPr marL="6016" marR="6016" marT="60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chemeClr val="accent5">
                              <a:lumMod val="2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73,1</a:t>
                      </a:r>
                    </a:p>
                  </a:txBody>
                  <a:tcPr marL="6016" marR="6016" marT="60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chemeClr val="accent5">
                              <a:lumMod val="2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69,5</a:t>
                      </a:r>
                    </a:p>
                  </a:txBody>
                  <a:tcPr marL="6016" marR="6016" marT="60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82011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chemeClr val="accent5">
                              <a:lumMod val="2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Государственное и муниципальное управление</a:t>
                      </a:r>
                    </a:p>
                  </a:txBody>
                  <a:tcPr marL="6016" marR="6016" marT="60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chemeClr val="accent5">
                              <a:lumMod val="2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50</a:t>
                      </a:r>
                    </a:p>
                  </a:txBody>
                  <a:tcPr marL="6016" marR="6016" marT="60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chemeClr val="accent5">
                              <a:lumMod val="2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58</a:t>
                      </a:r>
                    </a:p>
                  </a:txBody>
                  <a:tcPr marL="6016" marR="6016" marT="60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chemeClr val="accent5">
                              <a:lumMod val="2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252</a:t>
                      </a:r>
                    </a:p>
                  </a:txBody>
                  <a:tcPr marL="6016" marR="6016" marT="60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chemeClr val="accent5">
                              <a:lumMod val="2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43</a:t>
                      </a:r>
                    </a:p>
                  </a:txBody>
                  <a:tcPr marL="6016" marR="6016" marT="60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chemeClr val="accent5">
                              <a:lumMod val="2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47</a:t>
                      </a:r>
                    </a:p>
                  </a:txBody>
                  <a:tcPr marL="6016" marR="6016" marT="60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chemeClr val="accent5">
                              <a:lumMod val="2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203</a:t>
                      </a:r>
                    </a:p>
                  </a:txBody>
                  <a:tcPr marL="6016" marR="6016" marT="60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chemeClr val="accent5">
                              <a:lumMod val="2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86,0</a:t>
                      </a:r>
                    </a:p>
                  </a:txBody>
                  <a:tcPr marL="6016" marR="6016" marT="60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chemeClr val="accent5">
                              <a:lumMod val="2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81,0</a:t>
                      </a:r>
                    </a:p>
                  </a:txBody>
                  <a:tcPr marL="6016" marR="6016" marT="60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chemeClr val="accent5">
                              <a:lumMod val="2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80,6</a:t>
                      </a:r>
                    </a:p>
                  </a:txBody>
                  <a:tcPr marL="6016" marR="6016" marT="60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2146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Юриспруденция</a:t>
                      </a:r>
                    </a:p>
                  </a:txBody>
                  <a:tcPr marL="6016" marR="6016" marT="60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chemeClr val="accent5">
                              <a:lumMod val="2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192</a:t>
                      </a:r>
                    </a:p>
                  </a:txBody>
                  <a:tcPr marL="6016" marR="6016" marT="60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chemeClr val="accent5">
                              <a:lumMod val="2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231</a:t>
                      </a:r>
                    </a:p>
                  </a:txBody>
                  <a:tcPr marL="6016" marR="6016" marT="60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chemeClr val="accent5">
                              <a:lumMod val="2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312</a:t>
                      </a:r>
                    </a:p>
                  </a:txBody>
                  <a:tcPr marL="6016" marR="6016" marT="60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chemeClr val="accent5">
                              <a:lumMod val="2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131</a:t>
                      </a:r>
                    </a:p>
                  </a:txBody>
                  <a:tcPr marL="6016" marR="6016" marT="60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chemeClr val="accent5">
                              <a:lumMod val="2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206</a:t>
                      </a:r>
                    </a:p>
                  </a:txBody>
                  <a:tcPr marL="6016" marR="6016" marT="60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chemeClr val="accent5">
                              <a:lumMod val="2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232</a:t>
                      </a:r>
                    </a:p>
                  </a:txBody>
                  <a:tcPr marL="6016" marR="6016" marT="60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1" u="none" strike="noStrike" dirty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68,2</a:t>
                      </a:r>
                    </a:p>
                  </a:txBody>
                  <a:tcPr marL="6016" marR="6016" marT="60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1" u="none" strike="noStrike" dirty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89,2</a:t>
                      </a:r>
                    </a:p>
                  </a:txBody>
                  <a:tcPr marL="6016" marR="6016" marT="60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1" u="none" strike="noStrike" dirty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74,4</a:t>
                      </a:r>
                    </a:p>
                  </a:txBody>
                  <a:tcPr marL="6016" marR="6016" marT="60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9810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chemeClr val="accent5">
                              <a:lumMod val="2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Реклама и связи с общественностью</a:t>
                      </a:r>
                    </a:p>
                  </a:txBody>
                  <a:tcPr marL="6016" marR="6016" marT="60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chemeClr val="accent5">
                              <a:lumMod val="2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110</a:t>
                      </a:r>
                    </a:p>
                  </a:txBody>
                  <a:tcPr marL="6016" marR="6016" marT="60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chemeClr val="accent5">
                              <a:lumMod val="2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68</a:t>
                      </a:r>
                    </a:p>
                  </a:txBody>
                  <a:tcPr marL="6016" marR="6016" marT="60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chemeClr val="accent5">
                              <a:lumMod val="2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139</a:t>
                      </a:r>
                    </a:p>
                  </a:txBody>
                  <a:tcPr marL="6016" marR="6016" marT="60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chemeClr val="accent5">
                              <a:lumMod val="2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49</a:t>
                      </a:r>
                    </a:p>
                  </a:txBody>
                  <a:tcPr marL="6016" marR="6016" marT="60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chemeClr val="accent5">
                              <a:lumMod val="2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37</a:t>
                      </a:r>
                    </a:p>
                  </a:txBody>
                  <a:tcPr marL="6016" marR="6016" marT="60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chemeClr val="accent5">
                              <a:lumMod val="2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93</a:t>
                      </a:r>
                    </a:p>
                  </a:txBody>
                  <a:tcPr marL="6016" marR="6016" marT="60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chemeClr val="accent5">
                              <a:lumMod val="2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44,5</a:t>
                      </a:r>
                    </a:p>
                  </a:txBody>
                  <a:tcPr marL="6016" marR="6016" marT="60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chemeClr val="accent5">
                              <a:lumMod val="2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54,4</a:t>
                      </a:r>
                    </a:p>
                  </a:txBody>
                  <a:tcPr marL="6016" marR="6016" marT="60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chemeClr val="accent5">
                              <a:lumMod val="2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66,9</a:t>
                      </a:r>
                    </a:p>
                  </a:txBody>
                  <a:tcPr marL="6016" marR="6016" marT="60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3847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chemeClr val="accent5">
                              <a:lumMod val="2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ИТОГО</a:t>
                      </a:r>
                    </a:p>
                  </a:txBody>
                  <a:tcPr marL="6016" marR="6016" marT="60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chemeClr val="accent5">
                              <a:lumMod val="2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1341</a:t>
                      </a:r>
                    </a:p>
                  </a:txBody>
                  <a:tcPr marL="6016" marR="6016" marT="60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chemeClr val="accent5">
                              <a:lumMod val="2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961</a:t>
                      </a:r>
                    </a:p>
                  </a:txBody>
                  <a:tcPr marL="6016" marR="6016" marT="60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chemeClr val="accent5">
                              <a:lumMod val="2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2380</a:t>
                      </a:r>
                    </a:p>
                  </a:txBody>
                  <a:tcPr marL="6016" marR="6016" marT="601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chemeClr val="accent5">
                              <a:lumMod val="2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1000</a:t>
                      </a:r>
                    </a:p>
                  </a:txBody>
                  <a:tcPr marL="6016" marR="6016" marT="601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chemeClr val="accent5">
                              <a:lumMod val="2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802</a:t>
                      </a:r>
                    </a:p>
                  </a:txBody>
                  <a:tcPr marL="6016" marR="6016" marT="601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chemeClr val="accent5">
                              <a:lumMod val="2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1731</a:t>
                      </a:r>
                    </a:p>
                  </a:txBody>
                  <a:tcPr marL="6016" marR="6016" marT="601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chemeClr val="accent5">
                              <a:lumMod val="2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74,6</a:t>
                      </a:r>
                    </a:p>
                  </a:txBody>
                  <a:tcPr marL="6016" marR="6016" marT="601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chemeClr val="accent5">
                              <a:lumMod val="2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83,4</a:t>
                      </a:r>
                    </a:p>
                  </a:txBody>
                  <a:tcPr marL="6016" marR="6016" marT="601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chemeClr val="accent5">
                              <a:lumMod val="2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72,7</a:t>
                      </a:r>
                    </a:p>
                  </a:txBody>
                  <a:tcPr marL="6016" marR="6016" marT="601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3419872" y="836712"/>
            <a:ext cx="72008" cy="720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39552" y="31513"/>
            <a:ext cx="8496944" cy="880981"/>
          </a:xfrm>
          <a:prstGeom prst="rect">
            <a:avLst/>
          </a:prstGeom>
          <a:ln>
            <a:solidFill>
              <a:schemeClr val="accent5">
                <a:lumMod val="2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ts val="2000"/>
              </a:lnSpc>
            </a:pPr>
            <a:r>
              <a:rPr lang="ru-RU" sz="2000" dirty="0" smtClean="0">
                <a:solidFill>
                  <a:schemeClr val="accent5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 Трудоустройство выпускников специальностей и   </a:t>
            </a:r>
          </a:p>
          <a:p>
            <a:pPr algn="ctr">
              <a:lnSpc>
                <a:spcPts val="2000"/>
              </a:lnSpc>
            </a:pPr>
            <a:r>
              <a:rPr lang="ru-RU" sz="2000" dirty="0">
                <a:solidFill>
                  <a:schemeClr val="accent5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2000" dirty="0" smtClean="0">
                <a:solidFill>
                  <a:schemeClr val="accent5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 направлений подготовки, не связанных с основным производством (МИИТ)</a:t>
            </a:r>
            <a:endParaRPr lang="ru-RU" sz="2000" dirty="0">
              <a:solidFill>
                <a:schemeClr val="accent5">
                  <a:lumMod val="2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5496" y="31513"/>
            <a:ext cx="504056" cy="877207"/>
          </a:xfrm>
          <a:prstGeom prst="rect">
            <a:avLst/>
          </a:prstGeom>
          <a:solidFill>
            <a:schemeClr val="bg1"/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Rectangle 11"/>
          <p:cNvSpPr>
            <a:spLocks noChangeArrowheads="1"/>
          </p:cNvSpPr>
          <p:nvPr/>
        </p:nvSpPr>
        <p:spPr bwMode="auto">
          <a:xfrm>
            <a:off x="35496" y="128490"/>
            <a:ext cx="425713" cy="3481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dirty="0">
                <a:solidFill>
                  <a:schemeClr val="accent5">
                    <a:lumMod val="10000"/>
                  </a:schemeClr>
                </a:solidFill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367767647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1"/>
          <p:cNvSpPr>
            <a:spLocks noChangeArrowheads="1"/>
          </p:cNvSpPr>
          <p:nvPr/>
        </p:nvSpPr>
        <p:spPr bwMode="auto">
          <a:xfrm>
            <a:off x="35496" y="29818"/>
            <a:ext cx="425713" cy="3481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dirty="0">
                <a:solidFill>
                  <a:schemeClr val="accent5">
                    <a:lumMod val="10000"/>
                  </a:schemeClr>
                </a:solidFill>
              </a:rPr>
              <a:t>3</a:t>
            </a:r>
          </a:p>
        </p:txBody>
      </p:sp>
      <p:sp>
        <p:nvSpPr>
          <p:cNvPr id="25" name="Rectangle 7"/>
          <p:cNvSpPr>
            <a:spLocks noChangeArrowheads="1"/>
          </p:cNvSpPr>
          <p:nvPr/>
        </p:nvSpPr>
        <p:spPr bwMode="auto">
          <a:xfrm>
            <a:off x="358776" y="548680"/>
            <a:ext cx="8533704" cy="1035921"/>
          </a:xfrm>
          <a:prstGeom prst="rect">
            <a:avLst/>
          </a:prstGeom>
          <a:ln>
            <a:solidFill>
              <a:srgbClr val="002060"/>
            </a:solidFill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lnSpc>
                <a:spcPts val="2420"/>
              </a:lnSpc>
            </a:pPr>
            <a:r>
              <a:rPr lang="ru-RU" sz="1600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1600" dirty="0" smtClean="0">
                <a:solidFill>
                  <a:schemeClr val="accent5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Специальности </a:t>
            </a:r>
            <a:r>
              <a:rPr lang="ru-RU" sz="1600" dirty="0">
                <a:solidFill>
                  <a:schemeClr val="accent5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(направления) </a:t>
            </a:r>
            <a:r>
              <a:rPr lang="ru-RU" sz="1600" dirty="0" smtClean="0">
                <a:solidFill>
                  <a:schemeClr val="accent5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подготовки, </a:t>
            </a:r>
            <a:r>
              <a:rPr lang="ru-RU" sz="1600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не связанные</a:t>
            </a:r>
          </a:p>
          <a:p>
            <a:pPr algn="ctr">
              <a:lnSpc>
                <a:spcPts val="2420"/>
              </a:lnSpc>
            </a:pPr>
            <a:r>
              <a:rPr lang="ru-RU" sz="1600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с производством,  </a:t>
            </a:r>
            <a:r>
              <a:rPr lang="ru-RU" sz="1600" dirty="0" smtClean="0">
                <a:solidFill>
                  <a:schemeClr val="accent5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открывались </a:t>
            </a:r>
            <a:r>
              <a:rPr lang="ru-RU" sz="1600" dirty="0">
                <a:solidFill>
                  <a:schemeClr val="accent5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исключительно </a:t>
            </a:r>
            <a:endParaRPr lang="ru-RU" sz="1600" dirty="0" smtClean="0">
              <a:solidFill>
                <a:schemeClr val="accent5">
                  <a:lumMod val="2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lnSpc>
                <a:spcPts val="2420"/>
              </a:lnSpc>
            </a:pPr>
            <a:r>
              <a:rPr lang="ru-RU" sz="1600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по инициативе </a:t>
            </a:r>
            <a:r>
              <a:rPr lang="ru-RU" sz="1600" dirty="0">
                <a:solidFill>
                  <a:schemeClr val="accent5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транспортных </a:t>
            </a:r>
            <a:r>
              <a:rPr lang="ru-RU" sz="1600" dirty="0" smtClean="0">
                <a:solidFill>
                  <a:schemeClr val="accent5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предприятий </a:t>
            </a:r>
          </a:p>
        </p:txBody>
      </p:sp>
      <p:sp>
        <p:nvSpPr>
          <p:cNvPr id="18" name="Rectangle 12"/>
          <p:cNvSpPr>
            <a:spLocks noChangeArrowheads="1"/>
          </p:cNvSpPr>
          <p:nvPr/>
        </p:nvSpPr>
        <p:spPr bwMode="auto">
          <a:xfrm>
            <a:off x="498764" y="44624"/>
            <a:ext cx="8142444" cy="449583"/>
          </a:xfrm>
          <a:prstGeom prst="rect">
            <a:avLst/>
          </a:prstGeom>
          <a:ln>
            <a:solidFill>
              <a:schemeClr val="accent4">
                <a:lumMod val="95000"/>
                <a:lumOff val="5000"/>
              </a:schemeClr>
            </a:solidFill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 anchorCtr="1"/>
          <a:lstStyle/>
          <a:p>
            <a:pPr algn="ctr"/>
            <a:r>
              <a:rPr lang="ru-RU" sz="2000" dirty="0" smtClean="0">
                <a:solidFill>
                  <a:schemeClr val="accent5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СПРАВОЧНО </a:t>
            </a:r>
            <a:endParaRPr lang="ru-RU" sz="2000" dirty="0">
              <a:solidFill>
                <a:schemeClr val="accent5">
                  <a:lumMod val="2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4" name="Rectangle 7"/>
          <p:cNvSpPr>
            <a:spLocks noChangeArrowheads="1"/>
          </p:cNvSpPr>
          <p:nvPr/>
        </p:nvSpPr>
        <p:spPr bwMode="auto">
          <a:xfrm>
            <a:off x="358776" y="1628800"/>
            <a:ext cx="8533704" cy="1300036"/>
          </a:xfrm>
          <a:prstGeom prst="rect">
            <a:avLst/>
          </a:prstGeom>
          <a:ln>
            <a:solidFill>
              <a:srgbClr val="002060"/>
            </a:solidFill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lnSpc>
                <a:spcPts val="2620"/>
              </a:lnSpc>
            </a:pPr>
            <a:r>
              <a:rPr lang="ru-RU" sz="1600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endParaRPr lang="ru-RU" sz="1600" dirty="0" smtClean="0">
              <a:solidFill>
                <a:srgbClr val="FF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lnSpc>
                <a:spcPts val="2420"/>
              </a:lnSpc>
            </a:pPr>
            <a:r>
              <a:rPr lang="ru-RU" sz="1600" dirty="0" smtClean="0">
                <a:solidFill>
                  <a:schemeClr val="accent5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Транспорту необходимы  экономисты и юристы  </a:t>
            </a:r>
          </a:p>
          <a:p>
            <a:pPr algn="ctr">
              <a:lnSpc>
                <a:spcPts val="2420"/>
              </a:lnSpc>
            </a:pPr>
            <a:r>
              <a:rPr lang="ru-RU" sz="1600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не общего профиля, </a:t>
            </a:r>
            <a:r>
              <a:rPr lang="ru-RU" sz="1600" dirty="0" smtClean="0">
                <a:solidFill>
                  <a:schemeClr val="accent5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а специалисты в областях </a:t>
            </a:r>
          </a:p>
          <a:p>
            <a:pPr algn="ctr">
              <a:lnSpc>
                <a:spcPts val="2420"/>
              </a:lnSpc>
            </a:pPr>
            <a:r>
              <a:rPr lang="ru-RU" sz="1600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транспортной экономики и транспортного права</a:t>
            </a:r>
            <a:r>
              <a:rPr lang="ru-RU" sz="1600" dirty="0" smtClean="0">
                <a:solidFill>
                  <a:schemeClr val="accent5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</a:p>
          <a:p>
            <a:pPr algn="ctr">
              <a:lnSpc>
                <a:spcPts val="2420"/>
              </a:lnSpc>
            </a:pPr>
            <a:r>
              <a:rPr lang="ru-RU" sz="1600" dirty="0">
                <a:solidFill>
                  <a:schemeClr val="accent5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</a:t>
            </a:r>
            <a:r>
              <a:rPr lang="ru-RU" sz="1600" dirty="0" smtClean="0">
                <a:solidFill>
                  <a:schemeClr val="accent5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одготовленные в отраслевых вузах по </a:t>
            </a:r>
            <a:r>
              <a:rPr lang="ru-RU" sz="1600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программам </a:t>
            </a:r>
            <a:r>
              <a:rPr lang="ru-RU" sz="1600" dirty="0" err="1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специалитета</a:t>
            </a:r>
            <a:r>
              <a:rPr lang="ru-RU" sz="1600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  <a:p>
            <a:pPr algn="ctr">
              <a:lnSpc>
                <a:spcPts val="2620"/>
              </a:lnSpc>
            </a:pPr>
            <a:r>
              <a:rPr lang="ru-RU" sz="1600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</p:txBody>
      </p:sp>
      <p:sp>
        <p:nvSpPr>
          <p:cNvPr id="15" name="Rectangle 7"/>
          <p:cNvSpPr>
            <a:spLocks noChangeArrowheads="1"/>
          </p:cNvSpPr>
          <p:nvPr/>
        </p:nvSpPr>
        <p:spPr bwMode="auto">
          <a:xfrm>
            <a:off x="395536" y="2996952"/>
            <a:ext cx="8496944" cy="1694134"/>
          </a:xfrm>
          <a:prstGeom prst="rect">
            <a:avLst/>
          </a:prstGeom>
          <a:ln>
            <a:solidFill>
              <a:srgbClr val="002060"/>
            </a:solidFill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lnSpc>
                <a:spcPts val="2620"/>
              </a:lnSpc>
            </a:pPr>
            <a:r>
              <a:rPr lang="ru-RU" sz="1600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1600" dirty="0">
                <a:solidFill>
                  <a:schemeClr val="accent1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Из рекомендаций Парламентских слушаний в </a:t>
            </a:r>
            <a:r>
              <a:rPr lang="ru-RU" sz="1600" dirty="0" smtClean="0">
                <a:solidFill>
                  <a:schemeClr val="accent1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ГД РФ 18.02.2016 г. </a:t>
            </a:r>
          </a:p>
          <a:p>
            <a:pPr algn="ctr">
              <a:lnSpc>
                <a:spcPts val="2620"/>
              </a:lnSpc>
            </a:pPr>
            <a:r>
              <a:rPr lang="ru-RU" sz="1600" dirty="0" smtClean="0">
                <a:solidFill>
                  <a:schemeClr val="accent1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по вопросу дальнейшего </a:t>
            </a:r>
            <a:r>
              <a:rPr lang="ru-RU" sz="1600" dirty="0">
                <a:solidFill>
                  <a:schemeClr val="accent1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развития </a:t>
            </a:r>
            <a:r>
              <a:rPr lang="ru-RU" sz="1600" dirty="0" smtClean="0">
                <a:solidFill>
                  <a:schemeClr val="accent1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российского профобразования: </a:t>
            </a:r>
            <a:endParaRPr lang="ru-RU" sz="1600" dirty="0">
              <a:solidFill>
                <a:schemeClr val="accent1">
                  <a:lumMod val="2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lnSpc>
                <a:spcPts val="2620"/>
              </a:lnSpc>
            </a:pPr>
            <a:r>
              <a:rPr lang="ru-RU" sz="1600" dirty="0" smtClean="0">
                <a:solidFill>
                  <a:schemeClr val="accent1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«Правительству РФ рассмотреть вопрос о перспективах подготовки</a:t>
            </a:r>
          </a:p>
          <a:p>
            <a:pPr algn="ctr">
              <a:lnSpc>
                <a:spcPts val="2620"/>
              </a:lnSpc>
            </a:pPr>
            <a:r>
              <a:rPr lang="ru-RU" sz="1600" dirty="0" smtClean="0">
                <a:solidFill>
                  <a:schemeClr val="accent1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1600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инженеров-экономистов и </a:t>
            </a:r>
            <a:r>
              <a:rPr lang="ru-RU" sz="1600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специалистов </a:t>
            </a:r>
            <a:r>
              <a:rPr lang="ru-RU" sz="1600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транспортного права </a:t>
            </a:r>
            <a:endParaRPr lang="ru-RU" sz="1600" dirty="0" smtClean="0">
              <a:solidFill>
                <a:srgbClr val="FF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lnSpc>
                <a:spcPts val="2620"/>
              </a:lnSpc>
            </a:pPr>
            <a:r>
              <a:rPr lang="ru-RU" sz="1600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 </a:t>
            </a:r>
            <a:r>
              <a:rPr lang="ru-RU" sz="1600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отраслевых </a:t>
            </a:r>
            <a:r>
              <a:rPr lang="ru-RU" sz="1600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вузах</a:t>
            </a:r>
          </a:p>
        </p:txBody>
      </p:sp>
      <p:sp>
        <p:nvSpPr>
          <p:cNvPr id="16" name="Rectangle 7"/>
          <p:cNvSpPr>
            <a:spLocks noChangeArrowheads="1"/>
          </p:cNvSpPr>
          <p:nvPr/>
        </p:nvSpPr>
        <p:spPr bwMode="auto">
          <a:xfrm>
            <a:off x="395536" y="5229200"/>
            <a:ext cx="8496944" cy="1556792"/>
          </a:xfrm>
          <a:prstGeom prst="rect">
            <a:avLst/>
          </a:prstGeom>
          <a:solidFill>
            <a:schemeClr val="accent3">
              <a:lumMod val="85000"/>
            </a:schemeClr>
          </a:solidFill>
          <a:ln>
            <a:solidFill>
              <a:srgbClr val="002060"/>
            </a:solidFill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lnSpc>
                <a:spcPts val="2620"/>
              </a:lnSpc>
            </a:pPr>
            <a:r>
              <a:rPr lang="ru-RU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  <a:p>
            <a:pPr algn="ctr">
              <a:lnSpc>
                <a:spcPts val="2220"/>
              </a:lnSpc>
            </a:pPr>
            <a:r>
              <a:rPr lang="ru-RU" dirty="0" smtClean="0">
                <a:solidFill>
                  <a:schemeClr val="accent5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Разработка отраслевыми вузами при участии работодателей</a:t>
            </a:r>
          </a:p>
          <a:p>
            <a:pPr algn="ctr">
              <a:lnSpc>
                <a:spcPts val="2220"/>
              </a:lnSpc>
            </a:pPr>
            <a:r>
              <a:rPr lang="ru-RU" dirty="0" smtClean="0">
                <a:solidFill>
                  <a:schemeClr val="accent5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(ноябрь 2015 г.) проектов</a:t>
            </a:r>
          </a:p>
          <a:p>
            <a:pPr algn="ctr">
              <a:lnSpc>
                <a:spcPts val="2220"/>
              </a:lnSpc>
            </a:pPr>
            <a:r>
              <a:rPr lang="ru-RU" dirty="0" smtClean="0">
                <a:solidFill>
                  <a:schemeClr val="accent5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ФГОС ВО (</a:t>
            </a:r>
            <a:r>
              <a:rPr lang="ru-RU" dirty="0" err="1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специалитет</a:t>
            </a:r>
            <a:r>
              <a:rPr lang="ru-RU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 и профессиональных стандартов </a:t>
            </a:r>
          </a:p>
          <a:p>
            <a:pPr algn="ctr">
              <a:lnSpc>
                <a:spcPts val="2220"/>
              </a:lnSpc>
            </a:pPr>
            <a:r>
              <a:rPr lang="ru-RU" dirty="0">
                <a:solidFill>
                  <a:schemeClr val="accent5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д</a:t>
            </a:r>
            <a:r>
              <a:rPr lang="ru-RU" dirty="0" smtClean="0">
                <a:solidFill>
                  <a:schemeClr val="accent5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ля подготовки специалистов  в областях</a:t>
            </a:r>
          </a:p>
          <a:p>
            <a:pPr algn="ctr">
              <a:lnSpc>
                <a:spcPts val="2220"/>
              </a:lnSpc>
            </a:pPr>
            <a:r>
              <a:rPr lang="ru-RU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э</a:t>
            </a:r>
            <a:r>
              <a:rPr lang="ru-RU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кономики и права в сфере транспорта</a:t>
            </a:r>
          </a:p>
          <a:p>
            <a:pPr algn="ctr">
              <a:lnSpc>
                <a:spcPts val="2620"/>
              </a:lnSpc>
            </a:pPr>
            <a:endParaRPr lang="ru-RU" dirty="0" smtClean="0">
              <a:solidFill>
                <a:srgbClr val="FFFF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1" name="Стрелка вверх 20"/>
          <p:cNvSpPr/>
          <p:nvPr/>
        </p:nvSpPr>
        <p:spPr bwMode="auto">
          <a:xfrm rot="10800000" flipV="1">
            <a:off x="3851921" y="4797151"/>
            <a:ext cx="1368151" cy="360041"/>
          </a:xfrm>
          <a:prstGeom prst="upArrow">
            <a:avLst/>
          </a:prstGeom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6855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1"/>
          <p:cNvSpPr>
            <a:spLocks noChangeArrowheads="1"/>
          </p:cNvSpPr>
          <p:nvPr/>
        </p:nvSpPr>
        <p:spPr bwMode="auto">
          <a:xfrm>
            <a:off x="35496" y="29818"/>
            <a:ext cx="425713" cy="3481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dirty="0">
                <a:solidFill>
                  <a:schemeClr val="accent5">
                    <a:lumMod val="10000"/>
                  </a:schemeClr>
                </a:solidFill>
              </a:rPr>
              <a:t>4</a:t>
            </a:r>
          </a:p>
        </p:txBody>
      </p:sp>
      <p:sp>
        <p:nvSpPr>
          <p:cNvPr id="25" name="Rectangle 7"/>
          <p:cNvSpPr>
            <a:spLocks noChangeArrowheads="1"/>
          </p:cNvSpPr>
          <p:nvPr/>
        </p:nvSpPr>
        <p:spPr bwMode="auto">
          <a:xfrm>
            <a:off x="179513" y="548680"/>
            <a:ext cx="5112566" cy="2016224"/>
          </a:xfrm>
          <a:prstGeom prst="rect">
            <a:avLst/>
          </a:prstGeom>
          <a:ln>
            <a:solidFill>
              <a:srgbClr val="002060"/>
            </a:solidFill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lnSpc>
                <a:spcPts val="2220"/>
              </a:lnSpc>
            </a:pPr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</a:t>
            </a:r>
            <a:r>
              <a:rPr lang="ru-RU" dirty="0" smtClean="0">
                <a:solidFill>
                  <a:schemeClr val="accent5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 январе 2016 г. </a:t>
            </a:r>
            <a:r>
              <a:rPr lang="ru-RU" dirty="0">
                <a:solidFill>
                  <a:schemeClr val="accent5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</a:t>
            </a:r>
            <a:r>
              <a:rPr lang="ru-RU" dirty="0" smtClean="0">
                <a:solidFill>
                  <a:schemeClr val="accent5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роект </a:t>
            </a:r>
          </a:p>
          <a:p>
            <a:pPr algn="ctr">
              <a:lnSpc>
                <a:spcPts val="2220"/>
              </a:lnSpc>
            </a:pPr>
            <a:r>
              <a:rPr lang="ru-RU" dirty="0" smtClean="0">
                <a:solidFill>
                  <a:schemeClr val="accent5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ФГОС ВО </a:t>
            </a:r>
            <a:r>
              <a:rPr lang="ru-RU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«Правовое </a:t>
            </a:r>
          </a:p>
          <a:p>
            <a:pPr algn="ctr">
              <a:lnSpc>
                <a:spcPts val="2220"/>
              </a:lnSpc>
            </a:pPr>
            <a:r>
              <a:rPr lang="ru-RU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обеспечение транспортной</a:t>
            </a:r>
          </a:p>
          <a:p>
            <a:pPr algn="ctr">
              <a:lnSpc>
                <a:spcPts val="2220"/>
              </a:lnSpc>
            </a:pPr>
            <a:r>
              <a:rPr lang="ru-RU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деятельности</a:t>
            </a:r>
            <a:r>
              <a:rPr lang="ru-RU" dirty="0">
                <a:solidFill>
                  <a:schemeClr val="accent5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</a:t>
            </a:r>
            <a:r>
              <a:rPr lang="ru-RU" dirty="0" err="1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специалитет</a:t>
            </a:r>
            <a:r>
              <a:rPr lang="ru-RU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</a:t>
            </a:r>
          </a:p>
          <a:p>
            <a:pPr algn="ctr">
              <a:lnSpc>
                <a:spcPts val="2220"/>
              </a:lnSpc>
            </a:pPr>
            <a:r>
              <a:rPr lang="ru-RU" dirty="0" smtClean="0">
                <a:solidFill>
                  <a:schemeClr val="accent5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передан </a:t>
            </a:r>
            <a:r>
              <a:rPr lang="ru-RU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на рассмотрение</a:t>
            </a:r>
          </a:p>
          <a:p>
            <a:pPr algn="ctr">
              <a:lnSpc>
                <a:spcPts val="2220"/>
              </a:lnSpc>
            </a:pPr>
            <a:r>
              <a:rPr lang="ru-RU" dirty="0" smtClean="0">
                <a:solidFill>
                  <a:schemeClr val="accent5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dirty="0" err="1" smtClean="0">
                <a:solidFill>
                  <a:schemeClr val="accent5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Минобрнауки</a:t>
            </a:r>
            <a:r>
              <a:rPr lang="ru-RU" dirty="0" smtClean="0">
                <a:solidFill>
                  <a:schemeClr val="accent5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России с </a:t>
            </a:r>
          </a:p>
          <a:p>
            <a:pPr algn="ctr">
              <a:lnSpc>
                <a:spcPts val="2220"/>
              </a:lnSpc>
            </a:pPr>
            <a:r>
              <a:rPr lang="ru-RU" dirty="0" smtClean="0">
                <a:solidFill>
                  <a:schemeClr val="accent5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размещением на сайте Министерства</a:t>
            </a:r>
          </a:p>
        </p:txBody>
      </p:sp>
      <p:sp>
        <p:nvSpPr>
          <p:cNvPr id="18" name="Rectangle 12"/>
          <p:cNvSpPr>
            <a:spLocks noChangeArrowheads="1"/>
          </p:cNvSpPr>
          <p:nvPr/>
        </p:nvSpPr>
        <p:spPr bwMode="auto">
          <a:xfrm>
            <a:off x="461209" y="63093"/>
            <a:ext cx="8142444" cy="386915"/>
          </a:xfrm>
          <a:prstGeom prst="rect">
            <a:avLst/>
          </a:prstGeom>
          <a:ln>
            <a:solidFill>
              <a:schemeClr val="accent4">
                <a:lumMod val="95000"/>
                <a:lumOff val="5000"/>
              </a:schemeClr>
            </a:solidFill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 anchorCtr="1"/>
          <a:lstStyle/>
          <a:p>
            <a:pPr algn="ctr"/>
            <a:r>
              <a:rPr lang="ru-RU" sz="2000" dirty="0" smtClean="0">
                <a:solidFill>
                  <a:schemeClr val="accent5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Транспортное право </a:t>
            </a:r>
            <a:endParaRPr lang="ru-RU" sz="2000" dirty="0">
              <a:solidFill>
                <a:schemeClr val="accent5">
                  <a:lumMod val="2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1" name="Стрелка вверх 10"/>
          <p:cNvSpPr/>
          <p:nvPr/>
        </p:nvSpPr>
        <p:spPr bwMode="auto">
          <a:xfrm rot="5400000" flipV="1">
            <a:off x="4896036" y="1376772"/>
            <a:ext cx="1368151" cy="432048"/>
          </a:xfrm>
          <a:prstGeom prst="upArrow">
            <a:avLst/>
          </a:prstGeom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12" name="Rectangle 7"/>
          <p:cNvSpPr>
            <a:spLocks noChangeArrowheads="1"/>
          </p:cNvSpPr>
          <p:nvPr/>
        </p:nvSpPr>
        <p:spPr bwMode="auto">
          <a:xfrm>
            <a:off x="179513" y="4293096"/>
            <a:ext cx="5112566" cy="2520280"/>
          </a:xfrm>
          <a:prstGeom prst="rect">
            <a:avLst/>
          </a:prstGeom>
          <a:ln>
            <a:solidFill>
              <a:srgbClr val="002060"/>
            </a:solidFill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lnSpc>
                <a:spcPts val="3020"/>
              </a:lnSpc>
            </a:pPr>
            <a:r>
              <a:rPr lang="ru-RU" dirty="0" smtClean="0">
                <a:solidFill>
                  <a:schemeClr val="accent5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Проект профессионального</a:t>
            </a:r>
          </a:p>
          <a:p>
            <a:pPr algn="ctr">
              <a:lnSpc>
                <a:spcPts val="3020"/>
              </a:lnSpc>
            </a:pPr>
            <a:r>
              <a:rPr lang="ru-RU" dirty="0">
                <a:solidFill>
                  <a:schemeClr val="accent5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</a:t>
            </a:r>
            <a:r>
              <a:rPr lang="ru-RU" dirty="0" smtClean="0">
                <a:solidFill>
                  <a:schemeClr val="accent5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тандарта «</a:t>
            </a:r>
            <a:r>
              <a:rPr lang="ru-RU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Специалист по </a:t>
            </a:r>
          </a:p>
          <a:p>
            <a:pPr algn="ctr">
              <a:lnSpc>
                <a:spcPts val="3020"/>
              </a:lnSpc>
            </a:pPr>
            <a:r>
              <a:rPr lang="ru-RU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транспортным правоотношениям» </a:t>
            </a:r>
          </a:p>
          <a:p>
            <a:pPr algn="ctr">
              <a:lnSpc>
                <a:spcPts val="3020"/>
              </a:lnSpc>
            </a:pPr>
            <a:r>
              <a:rPr lang="ru-RU" dirty="0">
                <a:solidFill>
                  <a:schemeClr val="accent5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</a:t>
            </a:r>
            <a:r>
              <a:rPr lang="ru-RU" dirty="0" smtClean="0">
                <a:solidFill>
                  <a:schemeClr val="accent5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роходит согласование </a:t>
            </a:r>
          </a:p>
          <a:p>
            <a:pPr algn="ctr">
              <a:lnSpc>
                <a:spcPts val="3020"/>
              </a:lnSpc>
            </a:pPr>
            <a:r>
              <a:rPr lang="ru-RU" dirty="0" smtClean="0">
                <a:solidFill>
                  <a:schemeClr val="accent5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 работодателями </a:t>
            </a:r>
          </a:p>
        </p:txBody>
      </p:sp>
      <p:sp>
        <p:nvSpPr>
          <p:cNvPr id="13" name="Стрелка вверх 12"/>
          <p:cNvSpPr/>
          <p:nvPr/>
        </p:nvSpPr>
        <p:spPr bwMode="auto">
          <a:xfrm rot="16200000" flipV="1">
            <a:off x="4860032" y="5085183"/>
            <a:ext cx="1440160" cy="432049"/>
          </a:xfrm>
          <a:prstGeom prst="upArrow">
            <a:avLst/>
          </a:prstGeom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17" name="Rectangle 7"/>
          <p:cNvSpPr>
            <a:spLocks noChangeArrowheads="1"/>
          </p:cNvSpPr>
          <p:nvPr/>
        </p:nvSpPr>
        <p:spPr bwMode="auto">
          <a:xfrm>
            <a:off x="5868144" y="548680"/>
            <a:ext cx="3168351" cy="201622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002060"/>
            </a:solidFill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lnSpc>
                <a:spcPts val="3220"/>
              </a:lnSpc>
            </a:pPr>
            <a:r>
              <a:rPr lang="ru-RU" sz="2000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</a:t>
            </a:r>
          </a:p>
          <a:p>
            <a:pPr algn="ctr">
              <a:lnSpc>
                <a:spcPts val="3220"/>
              </a:lnSpc>
            </a:pPr>
            <a:r>
              <a:rPr lang="ru-RU" sz="2000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  <a:p>
            <a:pPr algn="ctr">
              <a:lnSpc>
                <a:spcPts val="2000"/>
              </a:lnSpc>
            </a:pPr>
            <a:r>
              <a:rPr lang="ru-RU" dirty="0" smtClean="0">
                <a:solidFill>
                  <a:schemeClr val="accent5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Более </a:t>
            </a:r>
            <a:r>
              <a:rPr lang="ru-RU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20 </a:t>
            </a:r>
          </a:p>
          <a:p>
            <a:pPr algn="ctr">
              <a:lnSpc>
                <a:spcPts val="2000"/>
              </a:lnSpc>
            </a:pPr>
            <a:r>
              <a:rPr lang="ru-RU" dirty="0">
                <a:solidFill>
                  <a:schemeClr val="accent5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</a:t>
            </a:r>
            <a:r>
              <a:rPr lang="ru-RU" dirty="0" smtClean="0">
                <a:solidFill>
                  <a:schemeClr val="accent5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оложительных </a:t>
            </a:r>
          </a:p>
          <a:p>
            <a:pPr algn="ctr">
              <a:lnSpc>
                <a:spcPts val="2000"/>
              </a:lnSpc>
            </a:pPr>
            <a:r>
              <a:rPr lang="ru-RU" dirty="0" smtClean="0">
                <a:solidFill>
                  <a:schemeClr val="accent5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отзывов</a:t>
            </a:r>
          </a:p>
          <a:p>
            <a:pPr algn="ctr">
              <a:lnSpc>
                <a:spcPts val="2000"/>
              </a:lnSpc>
            </a:pPr>
            <a:r>
              <a:rPr lang="ru-RU" dirty="0" smtClean="0">
                <a:solidFill>
                  <a:schemeClr val="accent5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от транспортных</a:t>
            </a:r>
          </a:p>
          <a:p>
            <a:pPr algn="ctr">
              <a:lnSpc>
                <a:spcPts val="2000"/>
              </a:lnSpc>
            </a:pPr>
            <a:r>
              <a:rPr lang="ru-RU" dirty="0" smtClean="0">
                <a:solidFill>
                  <a:schemeClr val="accent5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организаций и </a:t>
            </a:r>
          </a:p>
          <a:p>
            <a:pPr algn="ctr">
              <a:lnSpc>
                <a:spcPts val="2000"/>
              </a:lnSpc>
            </a:pPr>
            <a:r>
              <a:rPr lang="ru-RU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100</a:t>
            </a:r>
            <a:r>
              <a:rPr lang="ru-RU" dirty="0" smtClean="0">
                <a:solidFill>
                  <a:schemeClr val="accent5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– от </a:t>
            </a:r>
          </a:p>
          <a:p>
            <a:pPr algn="ctr">
              <a:lnSpc>
                <a:spcPts val="2000"/>
              </a:lnSpc>
            </a:pPr>
            <a:r>
              <a:rPr lang="ru-RU" dirty="0" smtClean="0">
                <a:solidFill>
                  <a:schemeClr val="accent5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физических лиц</a:t>
            </a:r>
          </a:p>
          <a:p>
            <a:pPr algn="ctr">
              <a:lnSpc>
                <a:spcPts val="2820"/>
              </a:lnSpc>
            </a:pPr>
            <a:endParaRPr lang="ru-RU" sz="2000" dirty="0" smtClean="0">
              <a:solidFill>
                <a:schemeClr val="accent5">
                  <a:lumMod val="2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lnSpc>
                <a:spcPts val="2820"/>
              </a:lnSpc>
            </a:pPr>
            <a:endParaRPr lang="ru-RU" sz="2000" dirty="0" smtClean="0">
              <a:solidFill>
                <a:schemeClr val="accent5">
                  <a:lumMod val="2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0" name="Rectangle 7"/>
          <p:cNvSpPr>
            <a:spLocks noChangeArrowheads="1"/>
          </p:cNvSpPr>
          <p:nvPr/>
        </p:nvSpPr>
        <p:spPr bwMode="auto">
          <a:xfrm>
            <a:off x="5868144" y="4293096"/>
            <a:ext cx="3168350" cy="252028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002060"/>
            </a:solidFill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lnSpc>
                <a:spcPts val="2820"/>
              </a:lnSpc>
            </a:pPr>
            <a:endParaRPr lang="ru-RU" sz="2000" dirty="0" smtClean="0">
              <a:solidFill>
                <a:schemeClr val="accent5">
                  <a:lumMod val="2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lnSpc>
                <a:spcPts val="2820"/>
              </a:lnSpc>
            </a:pPr>
            <a:endParaRPr lang="ru-RU" sz="2000" dirty="0">
              <a:solidFill>
                <a:schemeClr val="accent5">
                  <a:lumMod val="2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lnSpc>
                <a:spcPts val="2820"/>
              </a:lnSpc>
            </a:pPr>
            <a:endParaRPr lang="ru-RU" sz="2000" dirty="0" smtClean="0">
              <a:solidFill>
                <a:schemeClr val="accent5">
                  <a:lumMod val="2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lnSpc>
                <a:spcPts val="2000"/>
              </a:lnSpc>
            </a:pPr>
            <a:r>
              <a:rPr lang="ru-RU" dirty="0" smtClean="0">
                <a:solidFill>
                  <a:schemeClr val="accent5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После согласования:</a:t>
            </a:r>
          </a:p>
          <a:p>
            <a:pPr algn="ctr">
              <a:lnSpc>
                <a:spcPts val="2000"/>
              </a:lnSpc>
            </a:pPr>
            <a:r>
              <a:rPr lang="ru-RU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х</a:t>
            </a:r>
            <a:r>
              <a:rPr lang="ru-RU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одатайство перед</a:t>
            </a:r>
          </a:p>
          <a:p>
            <a:pPr algn="ctr">
              <a:lnSpc>
                <a:spcPts val="2000"/>
              </a:lnSpc>
            </a:pPr>
            <a:r>
              <a:rPr lang="ru-RU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ТПП РФ</a:t>
            </a:r>
            <a:r>
              <a:rPr lang="ru-RU" dirty="0" smtClean="0">
                <a:solidFill>
                  <a:schemeClr val="accent5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о </a:t>
            </a:r>
          </a:p>
          <a:p>
            <a:pPr algn="ctr">
              <a:lnSpc>
                <a:spcPts val="2000"/>
              </a:lnSpc>
            </a:pPr>
            <a:r>
              <a:rPr lang="ru-RU" dirty="0" smtClean="0">
                <a:solidFill>
                  <a:schemeClr val="accent5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направлении</a:t>
            </a:r>
          </a:p>
          <a:p>
            <a:pPr algn="ctr">
              <a:lnSpc>
                <a:spcPts val="2000"/>
              </a:lnSpc>
            </a:pPr>
            <a:r>
              <a:rPr lang="ru-RU" dirty="0">
                <a:solidFill>
                  <a:schemeClr val="accent5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</a:t>
            </a:r>
            <a:r>
              <a:rPr lang="ru-RU" dirty="0" smtClean="0">
                <a:solidFill>
                  <a:schemeClr val="accent5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роекта стандарта</a:t>
            </a:r>
          </a:p>
          <a:p>
            <a:pPr algn="ctr">
              <a:lnSpc>
                <a:spcPts val="2000"/>
              </a:lnSpc>
            </a:pPr>
            <a:r>
              <a:rPr lang="ru-RU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н</a:t>
            </a:r>
            <a:r>
              <a:rPr lang="ru-RU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а рассмотрение</a:t>
            </a:r>
          </a:p>
          <a:p>
            <a:pPr algn="ctr">
              <a:lnSpc>
                <a:spcPts val="2000"/>
              </a:lnSpc>
            </a:pPr>
            <a:r>
              <a:rPr lang="ru-RU" dirty="0">
                <a:solidFill>
                  <a:schemeClr val="accent5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</a:t>
            </a:r>
            <a:r>
              <a:rPr lang="ru-RU" dirty="0" smtClean="0">
                <a:solidFill>
                  <a:schemeClr val="accent5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Министерство </a:t>
            </a:r>
          </a:p>
          <a:p>
            <a:pPr algn="ctr">
              <a:lnSpc>
                <a:spcPts val="2000"/>
              </a:lnSpc>
            </a:pPr>
            <a:r>
              <a:rPr lang="ru-RU" dirty="0">
                <a:solidFill>
                  <a:schemeClr val="accent5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т</a:t>
            </a:r>
            <a:r>
              <a:rPr lang="ru-RU" dirty="0" smtClean="0">
                <a:solidFill>
                  <a:schemeClr val="accent5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руда и социальной </a:t>
            </a:r>
          </a:p>
          <a:p>
            <a:pPr algn="ctr">
              <a:lnSpc>
                <a:spcPts val="2000"/>
              </a:lnSpc>
            </a:pPr>
            <a:r>
              <a:rPr lang="ru-RU" dirty="0" smtClean="0">
                <a:solidFill>
                  <a:schemeClr val="accent5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защиты РФ </a:t>
            </a:r>
          </a:p>
          <a:p>
            <a:pPr algn="ctr">
              <a:lnSpc>
                <a:spcPts val="2820"/>
              </a:lnSpc>
            </a:pPr>
            <a:endParaRPr lang="ru-RU" sz="2000" dirty="0" smtClean="0">
              <a:solidFill>
                <a:schemeClr val="accent5">
                  <a:lumMod val="2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lnSpc>
                <a:spcPts val="2820"/>
              </a:lnSpc>
            </a:pPr>
            <a:endParaRPr lang="ru-RU" sz="2000" dirty="0" smtClean="0">
              <a:solidFill>
                <a:schemeClr val="accent5">
                  <a:lumMod val="2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lnSpc>
                <a:spcPts val="2820"/>
              </a:lnSpc>
            </a:pPr>
            <a:endParaRPr lang="ru-RU" sz="2000" dirty="0" smtClean="0">
              <a:solidFill>
                <a:schemeClr val="accent5">
                  <a:lumMod val="2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179513" y="2996952"/>
            <a:ext cx="8856981" cy="1008111"/>
          </a:xfrm>
          <a:prstGeom prst="rect">
            <a:avLst/>
          </a:prstGeom>
          <a:ln>
            <a:solidFill>
              <a:srgbClr val="002060"/>
            </a:solidFill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lnSpc>
                <a:spcPts val="2220"/>
              </a:lnSpc>
            </a:pPr>
            <a:r>
              <a:rPr lang="ru-RU" dirty="0">
                <a:solidFill>
                  <a:schemeClr val="accent5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</a:t>
            </a:r>
            <a:r>
              <a:rPr lang="ru-RU" dirty="0" smtClean="0">
                <a:solidFill>
                  <a:schemeClr val="accent5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роект </a:t>
            </a:r>
            <a:r>
              <a:rPr lang="ru-RU" dirty="0">
                <a:solidFill>
                  <a:schemeClr val="accent5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успешно прошел все </a:t>
            </a:r>
            <a:r>
              <a:rPr lang="ru-RU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предусмотренные </a:t>
            </a:r>
            <a:r>
              <a:rPr lang="ru-RU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законом </a:t>
            </a:r>
          </a:p>
          <a:p>
            <a:pPr algn="ctr">
              <a:lnSpc>
                <a:spcPts val="2220"/>
              </a:lnSpc>
            </a:pPr>
            <a:r>
              <a:rPr lang="ru-RU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э</a:t>
            </a:r>
            <a:r>
              <a:rPr lang="ru-RU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кспертизы </a:t>
            </a:r>
            <a:r>
              <a:rPr lang="ru-RU" dirty="0" smtClean="0">
                <a:solidFill>
                  <a:schemeClr val="accent5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и по </a:t>
            </a:r>
            <a:r>
              <a:rPr lang="ru-RU" dirty="0">
                <a:solidFill>
                  <a:schemeClr val="accent5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данным </a:t>
            </a:r>
            <a:r>
              <a:rPr lang="ru-RU" dirty="0" err="1" smtClean="0">
                <a:solidFill>
                  <a:schemeClr val="accent5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Минобрнауки</a:t>
            </a:r>
            <a:r>
              <a:rPr lang="ru-RU" dirty="0" smtClean="0">
                <a:solidFill>
                  <a:schemeClr val="accent5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осенью 2016 </a:t>
            </a:r>
            <a:r>
              <a:rPr lang="ru-RU" dirty="0" smtClean="0">
                <a:solidFill>
                  <a:schemeClr val="accent5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г. </a:t>
            </a:r>
            <a:r>
              <a:rPr lang="ru-RU" dirty="0">
                <a:solidFill>
                  <a:schemeClr val="accent5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будет </a:t>
            </a:r>
            <a:endParaRPr lang="ru-RU" dirty="0" smtClean="0">
              <a:solidFill>
                <a:schemeClr val="accent5">
                  <a:lumMod val="2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lnSpc>
                <a:spcPts val="2220"/>
              </a:lnSpc>
            </a:pPr>
            <a:r>
              <a:rPr lang="ru-RU" dirty="0" smtClean="0">
                <a:solidFill>
                  <a:schemeClr val="accent5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рассмотрен на  </a:t>
            </a:r>
            <a:r>
              <a:rPr lang="ru-RU" dirty="0">
                <a:solidFill>
                  <a:schemeClr val="accent5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заседании Совета </a:t>
            </a:r>
            <a:r>
              <a:rPr lang="ru-RU" dirty="0" smtClean="0">
                <a:solidFill>
                  <a:schemeClr val="accent5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Министерства </a:t>
            </a:r>
            <a:r>
              <a:rPr lang="ru-RU" dirty="0">
                <a:solidFill>
                  <a:schemeClr val="accent5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по </a:t>
            </a:r>
            <a:r>
              <a:rPr lang="ru-RU" dirty="0" smtClean="0">
                <a:solidFill>
                  <a:schemeClr val="accent5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ФГОС ВО</a:t>
            </a:r>
          </a:p>
        </p:txBody>
      </p:sp>
      <p:sp>
        <p:nvSpPr>
          <p:cNvPr id="14" name="Стрелка вверх 13"/>
          <p:cNvSpPr/>
          <p:nvPr/>
        </p:nvSpPr>
        <p:spPr bwMode="auto">
          <a:xfrm flipV="1">
            <a:off x="2267744" y="2636912"/>
            <a:ext cx="1368151" cy="288031"/>
          </a:xfrm>
          <a:prstGeom prst="upArrow">
            <a:avLst/>
          </a:prstGeom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prstClr val="black"/>
              </a:solidFill>
            </a:endParaRPr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 flipV="1">
            <a:off x="179513" y="4149079"/>
            <a:ext cx="8856981" cy="1"/>
          </a:xfrm>
          <a:prstGeom prst="line">
            <a:avLst/>
          </a:prstGeom>
          <a:ln>
            <a:solidFill>
              <a:srgbClr val="FF3300"/>
            </a:solidFill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79238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1"/>
          <p:cNvSpPr>
            <a:spLocks noChangeArrowheads="1"/>
          </p:cNvSpPr>
          <p:nvPr/>
        </p:nvSpPr>
        <p:spPr bwMode="auto">
          <a:xfrm>
            <a:off x="35496" y="29818"/>
            <a:ext cx="425713" cy="3481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dirty="0">
                <a:solidFill>
                  <a:schemeClr val="accent5">
                    <a:lumMod val="10000"/>
                  </a:schemeClr>
                </a:solidFill>
              </a:rPr>
              <a:t>5</a:t>
            </a:r>
          </a:p>
        </p:txBody>
      </p:sp>
      <p:sp>
        <p:nvSpPr>
          <p:cNvPr id="25" name="Rectangle 7"/>
          <p:cNvSpPr>
            <a:spLocks noChangeArrowheads="1"/>
          </p:cNvSpPr>
          <p:nvPr/>
        </p:nvSpPr>
        <p:spPr bwMode="auto">
          <a:xfrm>
            <a:off x="107503" y="620687"/>
            <a:ext cx="4896543" cy="3384377"/>
          </a:xfrm>
          <a:prstGeom prst="rect">
            <a:avLst/>
          </a:prstGeom>
          <a:ln>
            <a:solidFill>
              <a:srgbClr val="002060"/>
            </a:solidFill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lnSpc>
                <a:spcPts val="3220"/>
              </a:lnSpc>
            </a:pPr>
            <a:r>
              <a:rPr lang="ru-RU" sz="1600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</a:t>
            </a:r>
            <a:r>
              <a:rPr lang="ru-RU" sz="2000" dirty="0" smtClean="0">
                <a:solidFill>
                  <a:schemeClr val="accent5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Разработан проект ФГОС ВО</a:t>
            </a:r>
          </a:p>
          <a:p>
            <a:pPr algn="ctr">
              <a:lnSpc>
                <a:spcPts val="3220"/>
              </a:lnSpc>
            </a:pPr>
            <a:r>
              <a:rPr lang="ru-RU" sz="2000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«Экономика транспорта» </a:t>
            </a:r>
          </a:p>
          <a:p>
            <a:pPr algn="ctr">
              <a:lnSpc>
                <a:spcPts val="3220"/>
              </a:lnSpc>
            </a:pPr>
            <a:r>
              <a:rPr lang="ru-RU" sz="2000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</a:t>
            </a:r>
            <a:r>
              <a:rPr lang="ru-RU" sz="2000" dirty="0" err="1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специалитет</a:t>
            </a:r>
            <a:r>
              <a:rPr lang="ru-RU" sz="2000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 </a:t>
            </a:r>
          </a:p>
          <a:p>
            <a:pPr algn="ctr">
              <a:lnSpc>
                <a:spcPts val="3220"/>
              </a:lnSpc>
            </a:pPr>
            <a:r>
              <a:rPr lang="ru-RU" sz="2000" dirty="0" smtClean="0">
                <a:solidFill>
                  <a:schemeClr val="accent5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со специализациями</a:t>
            </a:r>
          </a:p>
          <a:p>
            <a:pPr algn="ctr">
              <a:lnSpc>
                <a:spcPts val="3220"/>
              </a:lnSpc>
            </a:pPr>
            <a:r>
              <a:rPr lang="ru-RU" sz="2000" dirty="0" smtClean="0">
                <a:solidFill>
                  <a:schemeClr val="accent5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«Экономика транспорта </a:t>
            </a:r>
          </a:p>
          <a:p>
            <a:pPr algn="ctr">
              <a:lnSpc>
                <a:spcPts val="3220"/>
              </a:lnSpc>
            </a:pPr>
            <a:r>
              <a:rPr lang="ru-RU" sz="2000" dirty="0" smtClean="0">
                <a:solidFill>
                  <a:schemeClr val="accent5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(по отраслям и видам </a:t>
            </a:r>
          </a:p>
          <a:p>
            <a:pPr algn="ctr">
              <a:lnSpc>
                <a:spcPts val="3220"/>
              </a:lnSpc>
            </a:pPr>
            <a:r>
              <a:rPr lang="ru-RU" sz="2000" dirty="0" smtClean="0">
                <a:solidFill>
                  <a:schemeClr val="accent5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деятельности) и «Экономика</a:t>
            </a:r>
          </a:p>
          <a:p>
            <a:pPr algn="ctr">
              <a:lnSpc>
                <a:spcPts val="3220"/>
              </a:lnSpc>
            </a:pPr>
            <a:r>
              <a:rPr lang="ru-RU" sz="2000" dirty="0">
                <a:solidFill>
                  <a:schemeClr val="accent5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т</a:t>
            </a:r>
            <a:r>
              <a:rPr lang="ru-RU" sz="2000" dirty="0" smtClean="0">
                <a:solidFill>
                  <a:schemeClr val="accent5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ранспортного строительства»</a:t>
            </a:r>
          </a:p>
        </p:txBody>
      </p:sp>
      <p:sp>
        <p:nvSpPr>
          <p:cNvPr id="18" name="Rectangle 12"/>
          <p:cNvSpPr>
            <a:spLocks noChangeArrowheads="1"/>
          </p:cNvSpPr>
          <p:nvPr/>
        </p:nvSpPr>
        <p:spPr bwMode="auto">
          <a:xfrm>
            <a:off x="498764" y="44624"/>
            <a:ext cx="8142444" cy="449583"/>
          </a:xfrm>
          <a:prstGeom prst="rect">
            <a:avLst/>
          </a:prstGeom>
          <a:ln>
            <a:solidFill>
              <a:schemeClr val="accent4">
                <a:lumMod val="95000"/>
                <a:lumOff val="5000"/>
              </a:schemeClr>
            </a:solidFill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 anchorCtr="1"/>
          <a:lstStyle/>
          <a:p>
            <a:pPr algn="ctr"/>
            <a:r>
              <a:rPr lang="ru-RU" sz="2000" dirty="0" smtClean="0">
                <a:solidFill>
                  <a:schemeClr val="accent5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Экономика транспорта</a:t>
            </a:r>
            <a:endParaRPr lang="ru-RU" sz="2000" dirty="0">
              <a:solidFill>
                <a:schemeClr val="accent5">
                  <a:lumMod val="2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1" name="Стрелка вверх 10"/>
          <p:cNvSpPr/>
          <p:nvPr/>
        </p:nvSpPr>
        <p:spPr bwMode="auto">
          <a:xfrm rot="16200000" flipV="1">
            <a:off x="4680012" y="1952837"/>
            <a:ext cx="1368151" cy="432048"/>
          </a:xfrm>
          <a:prstGeom prst="upArrow">
            <a:avLst/>
          </a:prstGeom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17" name="Rectangle 7"/>
          <p:cNvSpPr>
            <a:spLocks noChangeArrowheads="1"/>
          </p:cNvSpPr>
          <p:nvPr/>
        </p:nvSpPr>
        <p:spPr bwMode="auto">
          <a:xfrm>
            <a:off x="5728176" y="620688"/>
            <a:ext cx="3312367" cy="338437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002060"/>
            </a:solidFill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lnSpc>
                <a:spcPts val="3220"/>
              </a:lnSpc>
            </a:pPr>
            <a:r>
              <a:rPr lang="ru-RU" sz="2000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</a:t>
            </a:r>
          </a:p>
          <a:p>
            <a:pPr algn="ctr">
              <a:lnSpc>
                <a:spcPts val="3220"/>
              </a:lnSpc>
            </a:pPr>
            <a:r>
              <a:rPr lang="ru-RU" sz="2000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  <a:p>
            <a:pPr algn="ctr">
              <a:lnSpc>
                <a:spcPct val="150000"/>
              </a:lnSpc>
            </a:pPr>
            <a:r>
              <a:rPr lang="ru-RU" sz="2000" dirty="0" smtClean="0">
                <a:solidFill>
                  <a:schemeClr val="accent5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Ходатайство</a:t>
            </a:r>
          </a:p>
          <a:p>
            <a:pPr algn="ctr">
              <a:lnSpc>
                <a:spcPct val="150000"/>
              </a:lnSpc>
            </a:pPr>
            <a:r>
              <a:rPr lang="ru-RU" sz="2000" dirty="0" smtClean="0">
                <a:solidFill>
                  <a:schemeClr val="accent5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Минтранса России</a:t>
            </a:r>
          </a:p>
          <a:p>
            <a:pPr algn="ctr">
              <a:lnSpc>
                <a:spcPct val="150000"/>
              </a:lnSpc>
            </a:pPr>
            <a:r>
              <a:rPr lang="ru-RU" sz="2000" dirty="0" smtClean="0">
                <a:solidFill>
                  <a:schemeClr val="accent5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перед</a:t>
            </a:r>
          </a:p>
          <a:p>
            <a:pPr algn="ctr">
              <a:lnSpc>
                <a:spcPct val="150000"/>
              </a:lnSpc>
            </a:pPr>
            <a:r>
              <a:rPr lang="ru-RU" sz="2000" dirty="0" err="1" smtClean="0">
                <a:solidFill>
                  <a:schemeClr val="accent5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Минобрнауки</a:t>
            </a:r>
            <a:r>
              <a:rPr lang="ru-RU" sz="2000" dirty="0" smtClean="0">
                <a:solidFill>
                  <a:schemeClr val="accent5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России</a:t>
            </a:r>
          </a:p>
          <a:p>
            <a:pPr algn="ctr">
              <a:lnSpc>
                <a:spcPct val="150000"/>
              </a:lnSpc>
            </a:pPr>
            <a:r>
              <a:rPr lang="ru-RU" sz="2000" dirty="0">
                <a:solidFill>
                  <a:schemeClr val="accent5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о</a:t>
            </a:r>
            <a:r>
              <a:rPr lang="ru-RU" sz="2000" dirty="0" smtClean="0">
                <a:solidFill>
                  <a:schemeClr val="accent5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2000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принятии</a:t>
            </a:r>
          </a:p>
          <a:p>
            <a:pPr algn="ctr">
              <a:lnSpc>
                <a:spcPct val="150000"/>
              </a:lnSpc>
            </a:pPr>
            <a:r>
              <a:rPr lang="ru-RU" sz="2000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на </a:t>
            </a:r>
            <a:r>
              <a:rPr lang="ru-RU" sz="2000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рассмотрение</a:t>
            </a:r>
          </a:p>
          <a:p>
            <a:pPr algn="ctr">
              <a:lnSpc>
                <a:spcPct val="150000"/>
              </a:lnSpc>
            </a:pPr>
            <a:r>
              <a:rPr lang="ru-RU" sz="2000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проекта ФГОС ВО</a:t>
            </a:r>
          </a:p>
          <a:p>
            <a:pPr algn="ctr">
              <a:lnSpc>
                <a:spcPct val="150000"/>
              </a:lnSpc>
            </a:pPr>
            <a:endParaRPr lang="ru-RU" sz="2000" dirty="0" smtClean="0">
              <a:solidFill>
                <a:schemeClr val="accent5">
                  <a:lumMod val="2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lnSpc>
                <a:spcPct val="150000"/>
              </a:lnSpc>
            </a:pPr>
            <a:endParaRPr lang="ru-RU" sz="2000" dirty="0" smtClean="0">
              <a:solidFill>
                <a:schemeClr val="accent5">
                  <a:lumMod val="2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107503" y="4247751"/>
            <a:ext cx="8928992" cy="2493617"/>
          </a:xfrm>
          <a:prstGeom prst="rect">
            <a:avLst/>
          </a:prstGeom>
          <a:ln>
            <a:solidFill>
              <a:srgbClr val="002060"/>
            </a:solidFill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lnSpc>
                <a:spcPts val="2660"/>
              </a:lnSpc>
            </a:pPr>
            <a:r>
              <a:rPr lang="ru-RU" sz="1600" dirty="0" smtClean="0">
                <a:solidFill>
                  <a:schemeClr val="accent5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</a:t>
            </a:r>
            <a:r>
              <a:rPr lang="ru-RU" sz="2000" dirty="0" smtClean="0">
                <a:solidFill>
                  <a:schemeClr val="accent5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Проект  </a:t>
            </a:r>
            <a:r>
              <a:rPr lang="ru-RU" sz="2000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профессионального</a:t>
            </a:r>
            <a:r>
              <a:rPr lang="ru-RU" sz="2000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2000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стандарта </a:t>
            </a:r>
          </a:p>
          <a:p>
            <a:pPr algn="ctr">
              <a:lnSpc>
                <a:spcPts val="2660"/>
              </a:lnSpc>
            </a:pPr>
            <a:r>
              <a:rPr lang="ru-RU" sz="2000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инженера-экономиста в сфере транспорта </a:t>
            </a:r>
            <a:r>
              <a:rPr lang="ru-RU" sz="2000" dirty="0" smtClean="0">
                <a:solidFill>
                  <a:schemeClr val="accent5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разработан </a:t>
            </a:r>
          </a:p>
          <a:p>
            <a:pPr algn="ctr">
              <a:lnSpc>
                <a:spcPts val="2660"/>
              </a:lnSpc>
            </a:pPr>
            <a:r>
              <a:rPr lang="ru-RU" sz="2000" dirty="0" smtClean="0">
                <a:solidFill>
                  <a:schemeClr val="accent5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при участии работодателей и проходит поэтапное </a:t>
            </a:r>
          </a:p>
          <a:p>
            <a:pPr algn="ctr">
              <a:lnSpc>
                <a:spcPts val="2660"/>
              </a:lnSpc>
            </a:pPr>
            <a:r>
              <a:rPr lang="ru-RU" sz="2000" dirty="0" smtClean="0">
                <a:solidFill>
                  <a:schemeClr val="accent5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согласование в Министерстве труда и социальной </a:t>
            </a:r>
          </a:p>
          <a:p>
            <a:pPr algn="ctr">
              <a:lnSpc>
                <a:spcPts val="2660"/>
              </a:lnSpc>
            </a:pPr>
            <a:r>
              <a:rPr lang="ru-RU" sz="2000" dirty="0" smtClean="0">
                <a:solidFill>
                  <a:schemeClr val="accent5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защиты РФ (организовано общественное </a:t>
            </a:r>
          </a:p>
          <a:p>
            <a:pPr algn="ctr">
              <a:lnSpc>
                <a:spcPts val="2660"/>
              </a:lnSpc>
            </a:pPr>
            <a:r>
              <a:rPr lang="ru-RU" sz="2000" dirty="0" smtClean="0">
                <a:solidFill>
                  <a:schemeClr val="accent5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обсуждение, </a:t>
            </a:r>
            <a:r>
              <a:rPr lang="ru-RU" sz="2000" dirty="0">
                <a:solidFill>
                  <a:schemeClr val="accent5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</a:t>
            </a:r>
            <a:r>
              <a:rPr lang="ru-RU" sz="2000" dirty="0" smtClean="0">
                <a:solidFill>
                  <a:schemeClr val="accent5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олучены положительные </a:t>
            </a:r>
          </a:p>
          <a:p>
            <a:pPr algn="ctr">
              <a:lnSpc>
                <a:spcPts val="2660"/>
              </a:lnSpc>
            </a:pPr>
            <a:r>
              <a:rPr lang="ru-RU" sz="2000" dirty="0" smtClean="0">
                <a:solidFill>
                  <a:schemeClr val="accent5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отклики работодателей) </a:t>
            </a: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07503" y="4126407"/>
            <a:ext cx="8928992" cy="0"/>
          </a:xfrm>
          <a:prstGeom prst="line">
            <a:avLst/>
          </a:prstGeom>
          <a:ln>
            <a:solidFill>
              <a:srgbClr val="FF3300"/>
            </a:solidFill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31276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7_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7_Солнцестояние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13955</TotalTime>
  <Words>495</Words>
  <Application>Microsoft Office PowerPoint</Application>
  <PresentationFormat>Экран (4:3)</PresentationFormat>
  <Paragraphs>204</Paragraphs>
  <Slides>5</Slides>
  <Notes>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5</vt:i4>
      </vt:variant>
    </vt:vector>
  </HeadingPairs>
  <TitlesOfParts>
    <vt:vector size="12" baseType="lpstr">
      <vt:lpstr>Arial</vt:lpstr>
      <vt:lpstr>Corbel</vt:lpstr>
      <vt:lpstr>Times New Roman</vt:lpstr>
      <vt:lpstr>Verdana</vt:lpstr>
      <vt:lpstr>Wingdings 2</vt:lpstr>
      <vt:lpstr>Оформление по умолчанию</vt:lpstr>
      <vt:lpstr>7_Солнцестояние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Центр ПНПКиСТ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Роль и значение транспортного комплекса  в обеспечении и использовании  отраслевого образования</dc:title>
  <dc:creator>miit</dc:creator>
  <cp:lastModifiedBy>user</cp:lastModifiedBy>
  <cp:revision>1182</cp:revision>
  <cp:lastPrinted>2016-04-08T08:58:51Z</cp:lastPrinted>
  <dcterms:created xsi:type="dcterms:W3CDTF">2005-10-12T08:18:34Z</dcterms:created>
  <dcterms:modified xsi:type="dcterms:W3CDTF">2016-04-09T18:16:36Z</dcterms:modified>
  <cp:contentStatus/>
</cp:coreProperties>
</file>